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9"/>
  </p:notesMasterIdLst>
  <p:sldIdLst>
    <p:sldId id="262" r:id="rId3"/>
    <p:sldId id="2802" r:id="rId4"/>
    <p:sldId id="2803" r:id="rId5"/>
    <p:sldId id="2805" r:id="rId6"/>
    <p:sldId id="2806" r:id="rId7"/>
    <p:sldId id="2807" r:id="rId8"/>
    <p:sldId id="2809" r:id="rId9"/>
    <p:sldId id="2810" r:id="rId10"/>
    <p:sldId id="2811" r:id="rId11"/>
    <p:sldId id="2808" r:id="rId12"/>
    <p:sldId id="2812" r:id="rId13"/>
    <p:sldId id="2813" r:id="rId14"/>
    <p:sldId id="2816" r:id="rId15"/>
    <p:sldId id="2814" r:id="rId16"/>
    <p:sldId id="2815" r:id="rId17"/>
    <p:sldId id="2819" r:id="rId18"/>
    <p:sldId id="2821" r:id="rId19"/>
    <p:sldId id="2820" r:id="rId20"/>
    <p:sldId id="2822" r:id="rId21"/>
    <p:sldId id="2823" r:id="rId22"/>
    <p:sldId id="2824" r:id="rId23"/>
    <p:sldId id="2817" r:id="rId24"/>
    <p:sldId id="2818" r:id="rId25"/>
    <p:sldId id="2826" r:id="rId26"/>
    <p:sldId id="2828" r:id="rId27"/>
    <p:sldId id="2829" r:id="rId28"/>
    <p:sldId id="2825" r:id="rId29"/>
    <p:sldId id="2831" r:id="rId30"/>
    <p:sldId id="2833" r:id="rId31"/>
    <p:sldId id="2835" r:id="rId32"/>
    <p:sldId id="2836" r:id="rId33"/>
    <p:sldId id="2837" r:id="rId34"/>
    <p:sldId id="2839" r:id="rId35"/>
    <p:sldId id="2838" r:id="rId36"/>
    <p:sldId id="2841" r:id="rId37"/>
    <p:sldId id="2842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19" autoAdjust="0"/>
    <p:restoredTop sz="93438" autoAdjust="0"/>
  </p:normalViewPr>
  <p:slideViewPr>
    <p:cSldViewPr snapToGrid="0">
      <p:cViewPr varScale="1">
        <p:scale>
          <a:sx n="56" d="100"/>
          <a:sy n="56" d="100"/>
        </p:scale>
        <p:origin x="4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9" Type="http://schemas.openxmlformats.org/officeDocument/2006/relationships/notesMaster" Target="notesMasters/notesMaster1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slide" Target="slides/slide32.xml" /><Relationship Id="rId42" Type="http://schemas.openxmlformats.org/officeDocument/2006/relationships/theme" Target="theme/theme1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slide" Target="slides/slide31.xml" /><Relationship Id="rId38" Type="http://schemas.openxmlformats.org/officeDocument/2006/relationships/slide" Target="slides/slide36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4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slide" Target="slides/slide30.xml" /><Relationship Id="rId37" Type="http://schemas.openxmlformats.org/officeDocument/2006/relationships/slide" Target="slides/slide35.xml" /><Relationship Id="rId40" Type="http://schemas.openxmlformats.org/officeDocument/2006/relationships/presProps" Target="presProp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slide" Target="slides/slide34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slide" Target="slides/slide33.xml" /><Relationship Id="rId43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485E9-BF8E-48EE-B7EB-31E61B7C7FFA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84A50-A86A-4729-A08D-BB1A76A3AA5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6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bois mort sont prélevés dans les quadrats (1m x 1m). A l’intérieur de ce quadrat, un semi-quadrat de 0.5 m x 0.5 m pour collecter la litière de l’arganier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6C2E5-D837-4AD6-B966-D6E10C0D07C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47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49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57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909DB-E557-49B1-D89C-EF37CD2DF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176B48-0FF4-A3F7-D7B8-331846506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B8A32A-DA5F-18D1-1392-A993CD8F1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A85CFB-C0C9-2FFC-7946-71388727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19C22E-21A3-B6EC-C64F-01286779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527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7B661A-F952-1A0C-BA30-7446B8A3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86729D-16A7-ED3A-8F57-38C67B49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BF2A79-B33B-4210-9661-95B7DA8E1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E31F8A-155F-E725-8D35-E636DC57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7109EE-043A-F085-C7BC-E2E9F12D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093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CD8BE-F095-807A-2232-29294304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8AC2BD-0A66-95F0-9578-2354418CB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47F05B-32F5-13D5-A575-490BBEF9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BFDB32-F244-BB32-1736-180CADE5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3A3E02-99BC-10A6-4E89-78433DA3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366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9718E-3BE9-934C-1499-612D004C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CA732D-9699-D60E-2312-547BDED81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480745-5369-2CAE-EE70-52104387D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6E0C86-2EE7-ECE9-0FA3-0A68EB38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1241FA-A18E-454B-D5DA-98311297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83DE67-F940-5FDD-83FE-1E057573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50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CBBA6-DFA6-D89D-FCC3-25AC0590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99E1ED-0D9D-07FC-4F00-B268B5165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3F83A9-1D97-32D1-4F65-2278D77B8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CD8D4E-F515-3032-852B-AE8F2110D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3894FB-4177-4F1B-1E49-630780C033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8889C48-59E9-C330-5240-49CB3B30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04742BA-217C-8605-285D-7DCEFF00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B444FE-D912-F480-865C-95DA49AD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898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D8C544-17EE-81E1-2825-9CDE2DA9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54FC45-2DA1-D2F2-0001-6450314D9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1EE272-F3BF-B4A8-D7ED-D707B0E43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6B5C46-4A73-C190-F85B-63B35F24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802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468F114-EF25-195A-214D-D1AC1C30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AEB1E61-231E-9A31-EE0A-1A7E74A1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9C40F6-1590-5900-BDB8-609C9F41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033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7AC416-F23E-DBE2-C0BC-987207F3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BE2DD1-0324-0853-5B0C-E0B6B052A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F6029E-697A-5DAB-4CD1-98933DF54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CDFE57-AE1D-E325-3EA8-81C0D362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3CE05F-6A61-8830-7698-25C3C0F1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F0F40A-1018-916F-B62D-D04E9EA2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52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3292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95E2E0-DE8D-92C3-EDFB-E0411847C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34001C6-3C16-20D4-5915-7579B742B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AB5962-35D5-E4EC-ED78-DBBD0C0C8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414DB5-1134-D7EA-10BC-32CB120B6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85A5BB-8608-CE38-6974-31E55529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3572FC-81EF-9411-E6BD-4984C63E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059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88E26A-7F01-DCAA-9AF1-EA8FAB03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EEC98E-00DD-0E61-9289-B934CBD0B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87C3DD-4553-AC39-5EC5-EFC6C2E1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B19D55-A934-8B18-81EB-4788DEDF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4EA636-3E4A-D1AB-1778-E1D3E0B2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183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4570760-10AE-B6E7-8CEB-FCED7C9B6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27D3C1-B3D3-B551-C193-4E37D8C0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94267C-4644-2FBF-35F1-A73C22DB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184A44-5746-21FF-6567-FF11C05E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A487E0-BF60-0895-4EBB-4E748382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584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609604" y="414338"/>
            <a:ext cx="11150600" cy="5967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D8569DB7-C346-449D-8AF9-7AFEF1BCC45F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1007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07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55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11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06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67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30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38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13" Type="http://schemas.openxmlformats.org/officeDocument/2006/relationships/theme" Target="../theme/theme2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slideLayout" Target="../slideLayouts/slideLayout23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23E49-C1C4-4381-8DA5-727AB7D94DE1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71CF7-CFCC-427B-A14C-E145FE4BEA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92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7FE1D09-018E-F3E7-1E08-C47F7E0E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3006F3-807A-D345-2FA8-97D3FF765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BA9FB7-5105-F1A4-6716-DB82FB8D6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5E03-326C-4E68-B85B-3556F4A20443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3CAD21-4216-EFDE-6AF8-BF6CC1C0B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DF361E-AE4F-1219-A26D-C399DD826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473FA-60EC-45C4-B20E-EBE631B93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6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tiff" /><Relationship Id="rId1" Type="http://schemas.openxmlformats.org/officeDocument/2006/relationships/slideLayout" Target="../slideLayouts/slideLayout1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13.xml" 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3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13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13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3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3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3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34.jpeg" /><Relationship Id="rId4" Type="http://schemas.openxmlformats.org/officeDocument/2006/relationships/image" Target="../media/image33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35.jpe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13.xml" 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34.jpeg" /><Relationship Id="rId4" Type="http://schemas.openxmlformats.org/officeDocument/2006/relationships/image" Target="../media/image33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13.xml" 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 /><Relationship Id="rId7" Type="http://schemas.openxmlformats.org/officeDocument/2006/relationships/image" Target="../media/image42.png" /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41.png" /><Relationship Id="rId5" Type="http://schemas.microsoft.com/office/2007/relationships/hdphoto" Target="../media/hdphoto7.wdp" /><Relationship Id="rId4" Type="http://schemas.openxmlformats.org/officeDocument/2006/relationships/image" Target="../media/image40.png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45.jpe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46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3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3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 /><Relationship Id="rId3" Type="http://schemas.openxmlformats.org/officeDocument/2006/relationships/image" Target="../media/image49.png" /><Relationship Id="rId7" Type="http://schemas.openxmlformats.org/officeDocument/2006/relationships/image" Target="../media/image5.png" /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4.png" /><Relationship Id="rId5" Type="http://schemas.openxmlformats.org/officeDocument/2006/relationships/image" Target="../media/image51.png" /><Relationship Id="rId10" Type="http://schemas.openxmlformats.org/officeDocument/2006/relationships/image" Target="http://andzoa.ma/wp-content/themes/twentythirteen/images/logo-index.png" TargetMode="External" /><Relationship Id="rId4" Type="http://schemas.openxmlformats.org/officeDocument/2006/relationships/image" Target="../media/image50.jpeg" /><Relationship Id="rId9" Type="http://schemas.openxmlformats.org/officeDocument/2006/relationships/image" Target="../media/image5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3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13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 /><Relationship Id="rId3" Type="http://schemas.microsoft.com/office/2007/relationships/hdphoto" Target="../media/hdphoto1.wdp" /><Relationship Id="rId7" Type="http://schemas.microsoft.com/office/2007/relationships/hdphoto" Target="../media/hdphoto3.wdp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15.png" /><Relationship Id="rId11" Type="http://schemas.openxmlformats.org/officeDocument/2006/relationships/image" Target="../media/image19.png" /><Relationship Id="rId5" Type="http://schemas.microsoft.com/office/2007/relationships/hdphoto" Target="../media/hdphoto2.wdp" /><Relationship Id="rId10" Type="http://schemas.openxmlformats.org/officeDocument/2006/relationships/image" Target="../media/image18.jpeg" /><Relationship Id="rId4" Type="http://schemas.openxmlformats.org/officeDocument/2006/relationships/image" Target="../media/image14.png" /><Relationship Id="rId9" Type="http://schemas.openxmlformats.org/officeDocument/2006/relationships/image" Target="../media/image17.jpe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949483-71FD-B7F6-3E81-9C143AD3D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82" y="1143000"/>
            <a:ext cx="6667218" cy="2898648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Impact of climate change on the argan tree and the argan ecosystem: scientific evidence and strategic implication</a:t>
            </a:r>
            <a:br>
              <a:rPr lang="fr-MA" sz="4400" b="1" dirty="0">
                <a:solidFill>
                  <a:schemeClr val="accent6">
                    <a:lumMod val="75000"/>
                  </a:schemeClr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52DE127-2814-93ED-0C74-04C4D1A8F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182" y="4407408"/>
            <a:ext cx="5915377" cy="1335024"/>
          </a:xfrm>
        </p:spPr>
        <p:txBody>
          <a:bodyPr>
            <a:normAutofit/>
          </a:bodyPr>
          <a:lstStyle/>
          <a:p>
            <a:pPr algn="l"/>
            <a:r>
              <a:rPr lang="fr-FR" sz="1700" b="1" dirty="0"/>
              <a:t>Faouzi </a:t>
            </a:r>
            <a:r>
              <a:rPr lang="fr-FR" sz="1700" b="1" dirty="0" err="1"/>
              <a:t>Bekkaoui</a:t>
            </a:r>
            <a:r>
              <a:rPr lang="fr-FR" sz="1200" b="1" dirty="0"/>
              <a:t>, </a:t>
            </a:r>
          </a:p>
          <a:p>
            <a:pPr algn="l"/>
            <a:r>
              <a:rPr lang="en-US" sz="1400" dirty="0"/>
              <a:t>Inaugural Conference of the International Argan Congress </a:t>
            </a:r>
          </a:p>
          <a:p>
            <a:pPr algn="l"/>
            <a:r>
              <a:rPr lang="fr-FR" sz="1400" dirty="0"/>
              <a:t>10 May 2024, Essaouira, Morocco</a:t>
            </a:r>
            <a:endParaRPr lang="fr-FR" sz="1200" dirty="0"/>
          </a:p>
          <a:p>
            <a:pPr algn="l"/>
            <a:endParaRPr lang="en-US" sz="1700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3FE7A5-D140-C71F-3DA2-DCA54BB376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92" y="567364"/>
            <a:ext cx="1551022" cy="407143"/>
          </a:xfrm>
          <a:prstGeom prst="rect">
            <a:avLst/>
          </a:prstGeom>
        </p:spPr>
      </p:pic>
      <p:pic>
        <p:nvPicPr>
          <p:cNvPr id="5" name="Image 4" descr="Une image contenant montagne, extérieur, nature, coteau&#10;&#10;Description générée automatiquement">
            <a:extLst>
              <a:ext uri="{FF2B5EF4-FFF2-40B4-BE49-F238E27FC236}">
                <a16:creationId xmlns:a16="http://schemas.microsoft.com/office/drawing/2014/main" id="{D54190BA-C65A-6923-446B-BAEBDF007E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5" r="7101" b="-2"/>
          <a:stretch/>
        </p:blipFill>
        <p:spPr>
          <a:xfrm>
            <a:off x="7528056" y="974507"/>
            <a:ext cx="4274734" cy="5697881"/>
          </a:xfrm>
          <a:custGeom>
            <a:avLst/>
            <a:gdLst/>
            <a:ahLst/>
            <a:cxnLst/>
            <a:rect l="l" t="t" r="r" b="b"/>
            <a:pathLst>
              <a:path w="2800021" h="2607952">
                <a:moveTo>
                  <a:pt x="1896921" y="1283"/>
                </a:moveTo>
                <a:cubicBezTo>
                  <a:pt x="1964079" y="3763"/>
                  <a:pt x="2031133" y="9836"/>
                  <a:pt x="2097856" y="19493"/>
                </a:cubicBezTo>
                <a:cubicBezTo>
                  <a:pt x="2197875" y="35580"/>
                  <a:pt x="2298741" y="25628"/>
                  <a:pt x="2399244" y="18812"/>
                </a:cubicBezTo>
                <a:cubicBezTo>
                  <a:pt x="2520913" y="10497"/>
                  <a:pt x="2642460" y="5999"/>
                  <a:pt x="2764369" y="19631"/>
                </a:cubicBezTo>
                <a:lnTo>
                  <a:pt x="2781331" y="20066"/>
                </a:lnTo>
                <a:lnTo>
                  <a:pt x="2771027" y="223244"/>
                </a:lnTo>
                <a:cubicBezTo>
                  <a:pt x="2770027" y="306498"/>
                  <a:pt x="2772785" y="389724"/>
                  <a:pt x="2780906" y="472842"/>
                </a:cubicBezTo>
                <a:cubicBezTo>
                  <a:pt x="2793852" y="625932"/>
                  <a:pt x="2795719" y="779623"/>
                  <a:pt x="2786483" y="932933"/>
                </a:cubicBezTo>
                <a:cubicBezTo>
                  <a:pt x="2780058" y="1071462"/>
                  <a:pt x="2764299" y="1209772"/>
                  <a:pt x="2777754" y="1348629"/>
                </a:cubicBezTo>
                <a:cubicBezTo>
                  <a:pt x="2782361" y="1396405"/>
                  <a:pt x="2793512" y="1443308"/>
                  <a:pt x="2796058" y="1491412"/>
                </a:cubicBezTo>
                <a:cubicBezTo>
                  <a:pt x="2808180" y="1716767"/>
                  <a:pt x="2789997" y="1941359"/>
                  <a:pt x="2775088" y="2165950"/>
                </a:cubicBezTo>
                <a:cubicBezTo>
                  <a:pt x="2769633" y="2247759"/>
                  <a:pt x="2762966" y="2329567"/>
                  <a:pt x="2777876" y="2411376"/>
                </a:cubicBezTo>
                <a:cubicBezTo>
                  <a:pt x="2783785" y="2445894"/>
                  <a:pt x="2787349" y="2480670"/>
                  <a:pt x="2788562" y="2515512"/>
                </a:cubicBezTo>
                <a:lnTo>
                  <a:pt x="2785862" y="2598193"/>
                </a:lnTo>
                <a:lnTo>
                  <a:pt x="2765823" y="2598670"/>
                </a:lnTo>
                <a:cubicBezTo>
                  <a:pt x="2658539" y="2600165"/>
                  <a:pt x="2550823" y="2613972"/>
                  <a:pt x="2444081" y="2598670"/>
                </a:cubicBezTo>
                <a:cubicBezTo>
                  <a:pt x="2255735" y="2573645"/>
                  <a:pt x="2065408" y="2570205"/>
                  <a:pt x="1876379" y="2588429"/>
                </a:cubicBezTo>
                <a:cubicBezTo>
                  <a:pt x="1663187" y="2606148"/>
                  <a:pt x="1449075" y="2607414"/>
                  <a:pt x="1235711" y="2592226"/>
                </a:cubicBezTo>
                <a:cubicBezTo>
                  <a:pt x="1077655" y="2581411"/>
                  <a:pt x="919274" y="2573358"/>
                  <a:pt x="760677" y="2583023"/>
                </a:cubicBezTo>
                <a:cubicBezTo>
                  <a:pt x="699945" y="2586819"/>
                  <a:pt x="640728" y="2603387"/>
                  <a:pt x="580211" y="2605228"/>
                </a:cubicBezTo>
                <a:cubicBezTo>
                  <a:pt x="409739" y="2610520"/>
                  <a:pt x="239309" y="2608104"/>
                  <a:pt x="68912" y="2597979"/>
                </a:cubicBezTo>
                <a:lnTo>
                  <a:pt x="9851" y="2595036"/>
                </a:lnTo>
                <a:lnTo>
                  <a:pt x="14918" y="2533474"/>
                </a:lnTo>
                <a:cubicBezTo>
                  <a:pt x="24226" y="2470964"/>
                  <a:pt x="33057" y="2409078"/>
                  <a:pt x="21123" y="2345943"/>
                </a:cubicBezTo>
                <a:cubicBezTo>
                  <a:pt x="15873" y="2318439"/>
                  <a:pt x="11935" y="2290684"/>
                  <a:pt x="9189" y="2262929"/>
                </a:cubicBezTo>
                <a:cubicBezTo>
                  <a:pt x="3723" y="2192068"/>
                  <a:pt x="5681" y="2120806"/>
                  <a:pt x="15036" y="2050394"/>
                </a:cubicBezTo>
                <a:cubicBezTo>
                  <a:pt x="23988" y="1968631"/>
                  <a:pt x="9428" y="1886367"/>
                  <a:pt x="21362" y="1804853"/>
                </a:cubicBezTo>
                <a:cubicBezTo>
                  <a:pt x="29835" y="1739206"/>
                  <a:pt x="30157" y="1672681"/>
                  <a:pt x="22317" y="1606945"/>
                </a:cubicBezTo>
                <a:cubicBezTo>
                  <a:pt x="8211" y="1482675"/>
                  <a:pt x="9093" y="1357041"/>
                  <a:pt x="24942" y="1233009"/>
                </a:cubicBezTo>
                <a:cubicBezTo>
                  <a:pt x="34728" y="1160621"/>
                  <a:pt x="40337" y="1086110"/>
                  <a:pt x="22794" y="1015097"/>
                </a:cubicBezTo>
                <a:cubicBezTo>
                  <a:pt x="-18498" y="848195"/>
                  <a:pt x="5610" y="681043"/>
                  <a:pt x="22794" y="515015"/>
                </a:cubicBezTo>
                <a:cubicBezTo>
                  <a:pt x="33236" y="425851"/>
                  <a:pt x="33475" y="335698"/>
                  <a:pt x="23510" y="246472"/>
                </a:cubicBezTo>
                <a:cubicBezTo>
                  <a:pt x="14667" y="180579"/>
                  <a:pt x="9392" y="114270"/>
                  <a:pt x="7698" y="47862"/>
                </a:cubicBezTo>
                <a:lnTo>
                  <a:pt x="8577" y="16981"/>
                </a:lnTo>
                <a:lnTo>
                  <a:pt x="105876" y="19483"/>
                </a:lnTo>
                <a:cubicBezTo>
                  <a:pt x="269744" y="18941"/>
                  <a:pt x="433357" y="6953"/>
                  <a:pt x="596356" y="8998"/>
                </a:cubicBezTo>
                <a:cubicBezTo>
                  <a:pt x="687063" y="10088"/>
                  <a:pt x="777528" y="30535"/>
                  <a:pt x="868476" y="26719"/>
                </a:cubicBezTo>
                <a:cubicBezTo>
                  <a:pt x="1144104" y="15541"/>
                  <a:pt x="1419853" y="19221"/>
                  <a:pt x="1695360" y="4635"/>
                </a:cubicBezTo>
                <a:cubicBezTo>
                  <a:pt x="1762501" y="-82"/>
                  <a:pt x="1829763" y="-1196"/>
                  <a:pt x="1896921" y="1283"/>
                </a:cubicBezTo>
                <a:close/>
              </a:path>
            </a:pathLst>
          </a:custGeom>
        </p:spPr>
      </p:pic>
      <p:pic>
        <p:nvPicPr>
          <p:cNvPr id="6" name="Image 5" descr="C:\Users\user\Documents\dic\logo inra (réduitl).jpg">
            <a:extLst>
              <a:ext uri="{FF2B5EF4-FFF2-40B4-BE49-F238E27FC236}">
                <a16:creationId xmlns:a16="http://schemas.microsoft.com/office/drawing/2014/main" id="{277E4517-4C97-CD11-62A5-CE238D2B8EA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91" y="422659"/>
            <a:ext cx="787260" cy="5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801733-3DEF-A022-974F-B79C9B6B4F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03" y="403403"/>
            <a:ext cx="712165" cy="712165"/>
          </a:xfrm>
          <a:prstGeom prst="rect">
            <a:avLst/>
          </a:prstGeom>
        </p:spPr>
      </p:pic>
      <p:pic>
        <p:nvPicPr>
          <p:cNvPr id="8" name="Picture 4" descr="CONGRES INTERNATIONAL SUR L’ARGANIER">
            <a:extLst>
              <a:ext uri="{FF2B5EF4-FFF2-40B4-BE49-F238E27FC236}">
                <a16:creationId xmlns:a16="http://schemas.microsoft.com/office/drawing/2014/main" id="{9F1F36A5-DC60-EFD1-24A1-7A04FFCE4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756" y="422659"/>
            <a:ext cx="1551022" cy="46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8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4900" dirty="0"/>
              <a:t>Genetic/Genomic of Argan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5483352" cy="3584870"/>
          </a:xfrm>
        </p:spPr>
        <p:txBody>
          <a:bodyPr>
            <a:normAutofit fontScale="92500" lnSpcReduction="10000"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Genome size: 806 MB, Sequenced/assembled 670 MB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+ 200 000 Markers identified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Chloroplast completely sequenced 156 KB- 122 genes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Study Impact </a:t>
            </a:r>
          </a:p>
          <a:p>
            <a:pPr lvl="1">
              <a:defRPr/>
            </a:pPr>
            <a:r>
              <a:rPr lang="en-US" sz="1900" dirty="0"/>
              <a:t>Effective assessment of the genetic diversity of argan germplasm </a:t>
            </a:r>
          </a:p>
          <a:p>
            <a:pPr lvl="1">
              <a:defRPr/>
            </a:pPr>
            <a:r>
              <a:rPr lang="en-US" sz="1900" dirty="0"/>
              <a:t>Strengthening of the Conservation of genetic resources of the Argan Tree  </a:t>
            </a:r>
          </a:p>
          <a:p>
            <a:pPr lvl="1">
              <a:defRPr/>
            </a:pPr>
            <a:r>
              <a:rPr lang="en-US" sz="1900" dirty="0"/>
              <a:t>Molecular assisted selection of elite germplasm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4E6C17C-F8D2-D104-7B54-60F4701356C5}"/>
              </a:ext>
            </a:extLst>
          </p:cNvPr>
          <p:cNvGrpSpPr/>
          <p:nvPr/>
        </p:nvGrpSpPr>
        <p:grpSpPr>
          <a:xfrm>
            <a:off x="6520311" y="1791730"/>
            <a:ext cx="5244392" cy="4924428"/>
            <a:chOff x="2357422" y="285728"/>
            <a:chExt cx="5643602" cy="56436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CE23F8-7139-1D2D-9CB5-EDE32C24EDD9}"/>
                </a:ext>
              </a:extLst>
            </p:cNvPr>
            <p:cNvSpPr/>
            <p:nvPr/>
          </p:nvSpPr>
          <p:spPr>
            <a:xfrm>
              <a:off x="2357422" y="285728"/>
              <a:ext cx="5643602" cy="5643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F8B512FB-5A8D-CE7F-438E-82A28B52DAD8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22" y="285728"/>
              <a:ext cx="5615940" cy="56159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53605E7-D575-4906-FC8E-6383C00BD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791" y="81511"/>
            <a:ext cx="2740518" cy="25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8019723" cy="2063808"/>
          </a:xfrm>
        </p:spPr>
        <p:txBody>
          <a:bodyPr anchor="b">
            <a:noAutofit/>
          </a:bodyPr>
          <a:lstStyle/>
          <a:p>
            <a:r>
              <a:rPr lang="en-US" sz="2800" dirty="0"/>
              <a:t>Biodiversity of lichens &amp; entomofauna of Biodiversity of lichens &amp; entomofauna of the “Argan tree” ecosystem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 descr="entomo 050216.jpg">
            <a:extLst>
              <a:ext uri="{FF2B5EF4-FFF2-40B4-BE49-F238E27FC236}">
                <a16:creationId xmlns:a16="http://schemas.microsoft.com/office/drawing/2014/main" id="{2A302F46-E0B5-60B9-ECD4-A2F673D128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503" y="3171753"/>
            <a:ext cx="2811683" cy="3733570"/>
          </a:xfrm>
          <a:prstGeom prst="rect">
            <a:avLst/>
          </a:prstGeom>
        </p:spPr>
      </p:pic>
      <p:pic>
        <p:nvPicPr>
          <p:cNvPr id="7" name="Image 6" descr="lichen tot 050216.jpg">
            <a:extLst>
              <a:ext uri="{FF2B5EF4-FFF2-40B4-BE49-F238E27FC236}">
                <a16:creationId xmlns:a16="http://schemas.microsoft.com/office/drawing/2014/main" id="{855B8997-3CB0-3162-CA0C-6FF63BDEF8A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5750" y="3297910"/>
            <a:ext cx="2868299" cy="359507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9BB220-B1F3-E194-AA9B-5FD7C39F6AA3}"/>
              </a:ext>
            </a:extLst>
          </p:cNvPr>
          <p:cNvSpPr txBox="1"/>
          <p:nvPr/>
        </p:nvSpPr>
        <p:spPr>
          <a:xfrm>
            <a:off x="-640348" y="2881255"/>
            <a:ext cx="751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solidFill>
                  <a:srgbClr val="0000FF"/>
                </a:solidFill>
                <a:latin typeface="Calibri" pitchFamily="34" charset="0"/>
              </a:rPr>
              <a:t>11 </a:t>
            </a:r>
            <a:r>
              <a:rPr lang="fr-FR" b="1" u="sng" dirty="0" err="1">
                <a:solidFill>
                  <a:srgbClr val="0000FF"/>
                </a:solidFill>
                <a:latin typeface="Calibri" pitchFamily="34" charset="0"/>
              </a:rPr>
              <a:t>species</a:t>
            </a:r>
            <a:r>
              <a:rPr lang="fr-FR" b="1" u="sng" dirty="0">
                <a:solidFill>
                  <a:srgbClr val="0000FF"/>
                </a:solidFill>
                <a:latin typeface="Calibri" pitchFamily="34" charset="0"/>
              </a:rPr>
              <a:t> of </a:t>
            </a:r>
            <a:r>
              <a:rPr lang="fr-FR" dirty="0">
                <a:latin typeface="Calibri" pitchFamily="34" charset="0"/>
              </a:rPr>
              <a:t>lichens </a:t>
            </a:r>
            <a:r>
              <a:rPr lang="fr-FR" dirty="0" err="1">
                <a:latin typeface="Calibri" pitchFamily="34" charset="0"/>
              </a:rPr>
              <a:t>identified</a:t>
            </a:r>
            <a:r>
              <a:rPr lang="fr-FR" dirty="0">
                <a:latin typeface="Calibri" pitchFamily="34" charset="0"/>
              </a:rPr>
              <a:t> up to </a:t>
            </a:r>
            <a:r>
              <a:rPr lang="fr-FR" dirty="0" err="1">
                <a:latin typeface="Calibri" pitchFamily="34" charset="0"/>
              </a:rPr>
              <a:t>now</a:t>
            </a:r>
            <a:endParaRPr lang="fr-FR" dirty="0">
              <a:latin typeface="Calibri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77CDBA-DCA4-1AB5-3820-07A1A5F44FA4}"/>
              </a:ext>
            </a:extLst>
          </p:cNvPr>
          <p:cNvSpPr txBox="1"/>
          <p:nvPr/>
        </p:nvSpPr>
        <p:spPr>
          <a:xfrm>
            <a:off x="6565876" y="2769787"/>
            <a:ext cx="4452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atin typeface="Calibri" pitchFamily="34" charset="0"/>
              </a:rPr>
              <a:t>Ants</a:t>
            </a:r>
            <a:r>
              <a:rPr lang="fr-FR" b="1" dirty="0">
                <a:solidFill>
                  <a:srgbClr val="0000FF"/>
                </a:solidFill>
                <a:latin typeface="Calibri" pitchFamily="34" charset="0"/>
              </a:rPr>
              <a:t>: 54% ;   </a:t>
            </a:r>
            <a:r>
              <a:rPr lang="fr-FR" dirty="0" err="1">
                <a:latin typeface="Calibri" pitchFamily="34" charset="0"/>
              </a:rPr>
              <a:t>Coleopters</a:t>
            </a:r>
            <a:r>
              <a:rPr lang="fr-FR" b="1" dirty="0">
                <a:solidFill>
                  <a:srgbClr val="0000FF"/>
                </a:solidFill>
                <a:latin typeface="Calibri" pitchFamily="34" charset="0"/>
              </a:rPr>
              <a:t>: 10%</a:t>
            </a:r>
          </a:p>
        </p:txBody>
      </p:sp>
    </p:spTree>
    <p:extLst>
      <p:ext uri="{BB962C8B-B14F-4D97-AF65-F5344CB8AC3E}">
        <p14:creationId xmlns:p14="http://schemas.microsoft.com/office/powerpoint/2010/main" val="279271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fr-FR" sz="5400" dirty="0" err="1">
                <a:solidFill>
                  <a:schemeClr val="tx1"/>
                </a:solidFill>
              </a:rPr>
              <a:t>Themnotorax</a:t>
            </a:r>
            <a:r>
              <a:rPr lang="fr-FR" sz="5400" dirty="0">
                <a:solidFill>
                  <a:schemeClr val="tx1"/>
                </a:solidFill>
              </a:rPr>
              <a:t> Ant</a:t>
            </a:r>
            <a:endParaRPr lang="en-US" sz="5400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5483352" cy="3584870"/>
          </a:xfrm>
        </p:spPr>
        <p:txBody>
          <a:bodyPr>
            <a:normAutofit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T. </a:t>
            </a:r>
            <a:r>
              <a:rPr lang="en-US" sz="2300" dirty="0" err="1"/>
              <a:t>tamriensis</a:t>
            </a:r>
            <a:r>
              <a:rPr lang="en-US" sz="2300" dirty="0"/>
              <a:t> can be described as "rare" and undoubtedly "localized" because it was unknown until now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Unless discovered elsewhere, T. </a:t>
            </a:r>
            <a:r>
              <a:rPr lang="en-US" sz="2300" dirty="0" err="1"/>
              <a:t>tamriensis</a:t>
            </a:r>
            <a:r>
              <a:rPr lang="en-US" sz="2300" dirty="0"/>
              <a:t> would have a bio-indicator value for the </a:t>
            </a:r>
            <a:r>
              <a:rPr lang="en-US" sz="2300" dirty="0" err="1"/>
              <a:t>Arganeraie</a:t>
            </a:r>
            <a:r>
              <a:rPr lang="en-US" sz="2300" dirty="0"/>
              <a:t>;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T. </a:t>
            </a:r>
            <a:r>
              <a:rPr lang="en-US" sz="2300" dirty="0" err="1"/>
              <a:t>tamriensis</a:t>
            </a:r>
            <a:r>
              <a:rPr lang="en-US" sz="2300" dirty="0"/>
              <a:t> also represents a new example of the importance of Morocco as a center of evolution of North African </a:t>
            </a:r>
            <a:r>
              <a:rPr lang="en-US" sz="2300" dirty="0" err="1"/>
              <a:t>myrmecofauna</a:t>
            </a:r>
            <a:r>
              <a:rPr lang="en-US" sz="2300" dirty="0"/>
              <a:t>.</a:t>
            </a:r>
          </a:p>
        </p:txBody>
      </p:sp>
      <p:pic>
        <p:nvPicPr>
          <p:cNvPr id="3" name="Espace réservé du contenu 5">
            <a:extLst>
              <a:ext uri="{FF2B5EF4-FFF2-40B4-BE49-F238E27FC236}">
                <a16:creationId xmlns:a16="http://schemas.microsoft.com/office/drawing/2014/main" id="{199AFB16-DFBE-53F0-086B-593815F26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36" y="2668469"/>
            <a:ext cx="5520679" cy="32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7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19962-CBF8-E60D-B8B5-D90600F9A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/>
              <a:t>Climate change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4DE3141-8583-66D0-5FAE-880E93ABDE8F}"/>
              </a:ext>
            </a:extLst>
          </p:cNvPr>
          <p:cNvSpPr/>
          <p:nvPr/>
        </p:nvSpPr>
        <p:spPr>
          <a:xfrm>
            <a:off x="1393371" y="4343400"/>
            <a:ext cx="4278086" cy="45719"/>
          </a:xfrm>
          <a:custGeom>
            <a:avLst/>
            <a:gdLst>
              <a:gd name="connsiteX0" fmla="*/ 0 w 4278086"/>
              <a:gd name="connsiteY0" fmla="*/ 45719 h 45719"/>
              <a:gd name="connsiteX1" fmla="*/ 486292 w 4278086"/>
              <a:gd name="connsiteY1" fmla="*/ 45719 h 45719"/>
              <a:gd name="connsiteX2" fmla="*/ 972584 w 4278086"/>
              <a:gd name="connsiteY2" fmla="*/ 45719 h 45719"/>
              <a:gd name="connsiteX3" fmla="*/ 1458877 w 4278086"/>
              <a:gd name="connsiteY3" fmla="*/ 45719 h 45719"/>
              <a:gd name="connsiteX4" fmla="*/ 1945169 w 4278086"/>
              <a:gd name="connsiteY4" fmla="*/ 45719 h 45719"/>
              <a:gd name="connsiteX5" fmla="*/ 2389175 w 4278086"/>
              <a:gd name="connsiteY5" fmla="*/ 45719 h 45719"/>
              <a:gd name="connsiteX6" fmla="*/ 2875467 w 4278086"/>
              <a:gd name="connsiteY6" fmla="*/ 45719 h 45719"/>
              <a:gd name="connsiteX7" fmla="*/ 3319473 w 4278086"/>
              <a:gd name="connsiteY7" fmla="*/ 45719 h 45719"/>
              <a:gd name="connsiteX8" fmla="*/ 3763479 w 4278086"/>
              <a:gd name="connsiteY8" fmla="*/ 45719 h 45719"/>
              <a:gd name="connsiteX9" fmla="*/ 4228628 w 4278086"/>
              <a:gd name="connsiteY9" fmla="*/ 45719 h 45719"/>
              <a:gd name="connsiteX10" fmla="*/ 4278086 w 4278086"/>
              <a:gd name="connsiteY1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8086" h="45719" fill="none" extrusionOk="0">
                <a:moveTo>
                  <a:pt x="0" y="45719"/>
                </a:moveTo>
                <a:cubicBezTo>
                  <a:pt x="237004" y="9136"/>
                  <a:pt x="312221" y="92458"/>
                  <a:pt x="486292" y="45719"/>
                </a:cubicBezTo>
                <a:cubicBezTo>
                  <a:pt x="660363" y="-1020"/>
                  <a:pt x="736947" y="59793"/>
                  <a:pt x="972584" y="45719"/>
                </a:cubicBezTo>
                <a:cubicBezTo>
                  <a:pt x="1208221" y="31645"/>
                  <a:pt x="1297836" y="71964"/>
                  <a:pt x="1458877" y="45719"/>
                </a:cubicBezTo>
                <a:cubicBezTo>
                  <a:pt x="1619918" y="19474"/>
                  <a:pt x="1838347" y="102264"/>
                  <a:pt x="1945169" y="45719"/>
                </a:cubicBezTo>
                <a:cubicBezTo>
                  <a:pt x="2051991" y="-10826"/>
                  <a:pt x="2185842" y="85059"/>
                  <a:pt x="2389175" y="45719"/>
                </a:cubicBezTo>
                <a:cubicBezTo>
                  <a:pt x="2592508" y="6379"/>
                  <a:pt x="2636088" y="95825"/>
                  <a:pt x="2875467" y="45719"/>
                </a:cubicBezTo>
                <a:cubicBezTo>
                  <a:pt x="3114846" y="-4387"/>
                  <a:pt x="3198873" y="83167"/>
                  <a:pt x="3319473" y="45719"/>
                </a:cubicBezTo>
                <a:cubicBezTo>
                  <a:pt x="3440073" y="8271"/>
                  <a:pt x="3576872" y="55708"/>
                  <a:pt x="3763479" y="45719"/>
                </a:cubicBezTo>
                <a:cubicBezTo>
                  <a:pt x="3950086" y="35730"/>
                  <a:pt x="4087098" y="68107"/>
                  <a:pt x="4228628" y="45719"/>
                </a:cubicBezTo>
                <a:cubicBezTo>
                  <a:pt x="4244027" y="27227"/>
                  <a:pt x="4266870" y="18707"/>
                  <a:pt x="4278086" y="0"/>
                </a:cubicBezTo>
              </a:path>
              <a:path w="4278086" h="45719" stroke="0" extrusionOk="0">
                <a:moveTo>
                  <a:pt x="0" y="45719"/>
                </a:moveTo>
                <a:cubicBezTo>
                  <a:pt x="149850" y="-602"/>
                  <a:pt x="255520" y="92286"/>
                  <a:pt x="444006" y="45719"/>
                </a:cubicBezTo>
                <a:cubicBezTo>
                  <a:pt x="632492" y="-848"/>
                  <a:pt x="812186" y="48866"/>
                  <a:pt x="972584" y="45719"/>
                </a:cubicBezTo>
                <a:cubicBezTo>
                  <a:pt x="1132982" y="42572"/>
                  <a:pt x="1265512" y="72413"/>
                  <a:pt x="1374304" y="45719"/>
                </a:cubicBezTo>
                <a:cubicBezTo>
                  <a:pt x="1483096" y="19025"/>
                  <a:pt x="1772111" y="94896"/>
                  <a:pt x="1987455" y="45719"/>
                </a:cubicBezTo>
                <a:cubicBezTo>
                  <a:pt x="2202799" y="-3458"/>
                  <a:pt x="2372249" y="86810"/>
                  <a:pt x="2600606" y="45719"/>
                </a:cubicBezTo>
                <a:cubicBezTo>
                  <a:pt x="2828963" y="4628"/>
                  <a:pt x="2848417" y="64630"/>
                  <a:pt x="3044612" y="45719"/>
                </a:cubicBezTo>
                <a:cubicBezTo>
                  <a:pt x="3240807" y="26808"/>
                  <a:pt x="3321926" y="83924"/>
                  <a:pt x="3530904" y="45719"/>
                </a:cubicBezTo>
                <a:cubicBezTo>
                  <a:pt x="3739882" y="7514"/>
                  <a:pt x="4059088" y="48550"/>
                  <a:pt x="4228628" y="45719"/>
                </a:cubicBezTo>
                <a:cubicBezTo>
                  <a:pt x="4245540" y="23510"/>
                  <a:pt x="4270232" y="17505"/>
                  <a:pt x="4278086" y="0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563680954">
                  <a:custGeom>
                    <a:avLst/>
                    <a:gdLst>
                      <a:gd name="connsiteX0" fmla="*/ 0 w 5649686"/>
                      <a:gd name="connsiteY0" fmla="*/ 21771 h 21771"/>
                      <a:gd name="connsiteX1" fmla="*/ 5584372 w 5649686"/>
                      <a:gd name="connsiteY1" fmla="*/ 21771 h 21771"/>
                      <a:gd name="connsiteX2" fmla="*/ 5649686 w 5649686"/>
                      <a:gd name="connsiteY2" fmla="*/ 0 h 21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649686" h="21771">
                        <a:moveTo>
                          <a:pt x="0" y="21771"/>
                        </a:moveTo>
                        <a:lnTo>
                          <a:pt x="5584372" y="21771"/>
                        </a:lnTo>
                        <a:lnTo>
                          <a:pt x="564968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29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fr-FR" altLang="fr-FR" sz="4900" dirty="0" err="1"/>
              <a:t>History</a:t>
            </a:r>
            <a:r>
              <a:rPr lang="fr-FR" altLang="fr-FR" sz="4900" dirty="0"/>
              <a:t> of </a:t>
            </a:r>
            <a:r>
              <a:rPr lang="fr-FR" altLang="fr-FR" sz="4900" dirty="0" err="1"/>
              <a:t>drought</a:t>
            </a:r>
            <a:r>
              <a:rPr lang="fr-FR" altLang="fr-FR" sz="4900" dirty="0"/>
              <a:t> </a:t>
            </a:r>
            <a:r>
              <a:rPr lang="fr-FR" altLang="fr-FR" sz="4900" dirty="0" err="1"/>
              <a:t>years</a:t>
            </a:r>
            <a:r>
              <a:rPr lang="fr-FR" altLang="fr-FR" sz="4900" dirty="0"/>
              <a:t> - 1900-2023</a:t>
            </a:r>
            <a:endParaRPr lang="en-US" sz="4900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5483352" cy="3584870"/>
          </a:xfrm>
        </p:spPr>
        <p:txBody>
          <a:bodyPr>
            <a:normAutofit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Drought year : less than 250 mm rainfall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Rainfall distribution is important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38FE11-4837-8943-47D4-7DAECD7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1"/>
          <a:stretch>
            <a:fillRect/>
          </a:stretch>
        </p:blipFill>
        <p:spPr bwMode="auto">
          <a:xfrm>
            <a:off x="-24985" y="2857822"/>
            <a:ext cx="12213937" cy="225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3">
            <a:extLst>
              <a:ext uri="{FF2B5EF4-FFF2-40B4-BE49-F238E27FC236}">
                <a16:creationId xmlns:a16="http://schemas.microsoft.com/office/drawing/2014/main" id="{F05F41E3-7F4D-7134-E4DE-637479B8C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2005" y="4868824"/>
            <a:ext cx="369332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400" dirty="0">
                <a:latin typeface="Arial" panose="020B0604020202020204" pitchFamily="34" charset="0"/>
              </a:rPr>
              <a:t>1900-1925	4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400" dirty="0">
                <a:latin typeface="Arial" panose="020B0604020202020204" pitchFamily="34" charset="0"/>
              </a:rPr>
              <a:t>1926-1950	4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400" dirty="0">
                <a:latin typeface="Arial" panose="020B0604020202020204" pitchFamily="34" charset="0"/>
              </a:rPr>
              <a:t>1951-1975	4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400" dirty="0">
                <a:latin typeface="Arial" panose="020B0604020202020204" pitchFamily="34" charset="0"/>
              </a:rPr>
              <a:t>1976-2000	10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fr-FR" altLang="fr-FR" sz="2400" dirty="0">
                <a:latin typeface="Arial" panose="020B0604020202020204" pitchFamily="34" charset="0"/>
              </a:rPr>
              <a:t>2002-2023	8</a:t>
            </a:r>
          </a:p>
        </p:txBody>
      </p:sp>
      <p:pic>
        <p:nvPicPr>
          <p:cNvPr id="8" name="Picture 2" descr="Drought and Your Health | NCEH | CDC">
            <a:extLst>
              <a:ext uri="{FF2B5EF4-FFF2-40B4-BE49-F238E27FC236}">
                <a16:creationId xmlns:a16="http://schemas.microsoft.com/office/drawing/2014/main" id="{5C768699-2A3D-B52E-4EE0-16744E83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317" y="4868824"/>
            <a:ext cx="3693320" cy="184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20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951438" cy="2063808"/>
          </a:xfrm>
        </p:spPr>
        <p:txBody>
          <a:bodyPr anchor="b">
            <a:noAutofit/>
          </a:bodyPr>
          <a:lstStyle/>
          <a:p>
            <a:r>
              <a:rPr lang="it-IT" dirty="0"/>
              <a:t>Temperature evolution in Morocco 1982-2023</a:t>
            </a:r>
            <a:endParaRPr lang="en-US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4BB310-0F04-4F53-182E-4C9D5AB8B81F}"/>
              </a:ext>
            </a:extLst>
          </p:cNvPr>
          <p:cNvSpPr txBox="1"/>
          <p:nvPr/>
        </p:nvSpPr>
        <p:spPr>
          <a:xfrm>
            <a:off x="9115552" y="3691411"/>
            <a:ext cx="3073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Significant increase over the years 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Max : 0,06 °C/y</a:t>
            </a:r>
            <a:endParaRPr lang="en-US" sz="18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oy : 0,04 °C/y</a:t>
            </a:r>
            <a:endParaRPr lang="en-US" sz="18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mini: 0,02 °C/y</a:t>
            </a:r>
            <a:endParaRPr lang="en-US" sz="1800" dirty="0"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7" name="Image 6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7DE6D18E-7E35-091D-33EE-4727BEC8F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2783006"/>
            <a:ext cx="6815364" cy="41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89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951438" cy="2063808"/>
          </a:xfrm>
        </p:spPr>
        <p:txBody>
          <a:bodyPr anchor="b">
            <a:noAutofit/>
          </a:bodyPr>
          <a:lstStyle/>
          <a:p>
            <a:r>
              <a:rPr lang="en-US" dirty="0"/>
              <a:t>Deviation of the Average Temperature in Morocco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F69B8700-1717-9B32-03E5-67D421A735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07" y="2745632"/>
            <a:ext cx="7148758" cy="406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7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19962-CBF8-E60D-B8B5-D90600F9A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/>
              <a:t>The impact of Climate change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4DE3141-8583-66D0-5FAE-880E93ABDE8F}"/>
              </a:ext>
            </a:extLst>
          </p:cNvPr>
          <p:cNvSpPr/>
          <p:nvPr/>
        </p:nvSpPr>
        <p:spPr>
          <a:xfrm>
            <a:off x="1393371" y="4343400"/>
            <a:ext cx="4278086" cy="45719"/>
          </a:xfrm>
          <a:custGeom>
            <a:avLst/>
            <a:gdLst>
              <a:gd name="connsiteX0" fmla="*/ 0 w 4278086"/>
              <a:gd name="connsiteY0" fmla="*/ 45719 h 45719"/>
              <a:gd name="connsiteX1" fmla="*/ 486292 w 4278086"/>
              <a:gd name="connsiteY1" fmla="*/ 45719 h 45719"/>
              <a:gd name="connsiteX2" fmla="*/ 972584 w 4278086"/>
              <a:gd name="connsiteY2" fmla="*/ 45719 h 45719"/>
              <a:gd name="connsiteX3" fmla="*/ 1458877 w 4278086"/>
              <a:gd name="connsiteY3" fmla="*/ 45719 h 45719"/>
              <a:gd name="connsiteX4" fmla="*/ 1945169 w 4278086"/>
              <a:gd name="connsiteY4" fmla="*/ 45719 h 45719"/>
              <a:gd name="connsiteX5" fmla="*/ 2389175 w 4278086"/>
              <a:gd name="connsiteY5" fmla="*/ 45719 h 45719"/>
              <a:gd name="connsiteX6" fmla="*/ 2875467 w 4278086"/>
              <a:gd name="connsiteY6" fmla="*/ 45719 h 45719"/>
              <a:gd name="connsiteX7" fmla="*/ 3319473 w 4278086"/>
              <a:gd name="connsiteY7" fmla="*/ 45719 h 45719"/>
              <a:gd name="connsiteX8" fmla="*/ 3763479 w 4278086"/>
              <a:gd name="connsiteY8" fmla="*/ 45719 h 45719"/>
              <a:gd name="connsiteX9" fmla="*/ 4228628 w 4278086"/>
              <a:gd name="connsiteY9" fmla="*/ 45719 h 45719"/>
              <a:gd name="connsiteX10" fmla="*/ 4278086 w 4278086"/>
              <a:gd name="connsiteY1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8086" h="45719" fill="none" extrusionOk="0">
                <a:moveTo>
                  <a:pt x="0" y="45719"/>
                </a:moveTo>
                <a:cubicBezTo>
                  <a:pt x="237004" y="9136"/>
                  <a:pt x="312221" y="92458"/>
                  <a:pt x="486292" y="45719"/>
                </a:cubicBezTo>
                <a:cubicBezTo>
                  <a:pt x="660363" y="-1020"/>
                  <a:pt x="736947" y="59793"/>
                  <a:pt x="972584" y="45719"/>
                </a:cubicBezTo>
                <a:cubicBezTo>
                  <a:pt x="1208221" y="31645"/>
                  <a:pt x="1297836" y="71964"/>
                  <a:pt x="1458877" y="45719"/>
                </a:cubicBezTo>
                <a:cubicBezTo>
                  <a:pt x="1619918" y="19474"/>
                  <a:pt x="1838347" y="102264"/>
                  <a:pt x="1945169" y="45719"/>
                </a:cubicBezTo>
                <a:cubicBezTo>
                  <a:pt x="2051991" y="-10826"/>
                  <a:pt x="2185842" y="85059"/>
                  <a:pt x="2389175" y="45719"/>
                </a:cubicBezTo>
                <a:cubicBezTo>
                  <a:pt x="2592508" y="6379"/>
                  <a:pt x="2636088" y="95825"/>
                  <a:pt x="2875467" y="45719"/>
                </a:cubicBezTo>
                <a:cubicBezTo>
                  <a:pt x="3114846" y="-4387"/>
                  <a:pt x="3198873" y="83167"/>
                  <a:pt x="3319473" y="45719"/>
                </a:cubicBezTo>
                <a:cubicBezTo>
                  <a:pt x="3440073" y="8271"/>
                  <a:pt x="3576872" y="55708"/>
                  <a:pt x="3763479" y="45719"/>
                </a:cubicBezTo>
                <a:cubicBezTo>
                  <a:pt x="3950086" y="35730"/>
                  <a:pt x="4087098" y="68107"/>
                  <a:pt x="4228628" y="45719"/>
                </a:cubicBezTo>
                <a:cubicBezTo>
                  <a:pt x="4244027" y="27227"/>
                  <a:pt x="4266870" y="18707"/>
                  <a:pt x="4278086" y="0"/>
                </a:cubicBezTo>
              </a:path>
              <a:path w="4278086" h="45719" stroke="0" extrusionOk="0">
                <a:moveTo>
                  <a:pt x="0" y="45719"/>
                </a:moveTo>
                <a:cubicBezTo>
                  <a:pt x="149850" y="-602"/>
                  <a:pt x="255520" y="92286"/>
                  <a:pt x="444006" y="45719"/>
                </a:cubicBezTo>
                <a:cubicBezTo>
                  <a:pt x="632492" y="-848"/>
                  <a:pt x="812186" y="48866"/>
                  <a:pt x="972584" y="45719"/>
                </a:cubicBezTo>
                <a:cubicBezTo>
                  <a:pt x="1132982" y="42572"/>
                  <a:pt x="1265512" y="72413"/>
                  <a:pt x="1374304" y="45719"/>
                </a:cubicBezTo>
                <a:cubicBezTo>
                  <a:pt x="1483096" y="19025"/>
                  <a:pt x="1772111" y="94896"/>
                  <a:pt x="1987455" y="45719"/>
                </a:cubicBezTo>
                <a:cubicBezTo>
                  <a:pt x="2202799" y="-3458"/>
                  <a:pt x="2372249" y="86810"/>
                  <a:pt x="2600606" y="45719"/>
                </a:cubicBezTo>
                <a:cubicBezTo>
                  <a:pt x="2828963" y="4628"/>
                  <a:pt x="2848417" y="64630"/>
                  <a:pt x="3044612" y="45719"/>
                </a:cubicBezTo>
                <a:cubicBezTo>
                  <a:pt x="3240807" y="26808"/>
                  <a:pt x="3321926" y="83924"/>
                  <a:pt x="3530904" y="45719"/>
                </a:cubicBezTo>
                <a:cubicBezTo>
                  <a:pt x="3739882" y="7514"/>
                  <a:pt x="4059088" y="48550"/>
                  <a:pt x="4228628" y="45719"/>
                </a:cubicBezTo>
                <a:cubicBezTo>
                  <a:pt x="4245540" y="23510"/>
                  <a:pt x="4270232" y="17505"/>
                  <a:pt x="4278086" y="0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563680954">
                  <a:custGeom>
                    <a:avLst/>
                    <a:gdLst>
                      <a:gd name="connsiteX0" fmla="*/ 0 w 5649686"/>
                      <a:gd name="connsiteY0" fmla="*/ 21771 h 21771"/>
                      <a:gd name="connsiteX1" fmla="*/ 5584372 w 5649686"/>
                      <a:gd name="connsiteY1" fmla="*/ 21771 h 21771"/>
                      <a:gd name="connsiteX2" fmla="*/ 5649686 w 5649686"/>
                      <a:gd name="connsiteY2" fmla="*/ 0 h 21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649686" h="21771">
                        <a:moveTo>
                          <a:pt x="0" y="21771"/>
                        </a:moveTo>
                        <a:lnTo>
                          <a:pt x="5584372" y="21771"/>
                        </a:lnTo>
                        <a:lnTo>
                          <a:pt x="564968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54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7921752" cy="2063808"/>
          </a:xfrm>
        </p:spPr>
        <p:txBody>
          <a:bodyPr anchor="b">
            <a:noAutofit/>
          </a:bodyPr>
          <a:lstStyle/>
          <a:p>
            <a:r>
              <a:rPr lang="en-US" dirty="0"/>
              <a:t>The impact of CC on the environment and socio-economics 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84FB2D1-6C08-3308-4575-43822D2F0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129" y="2726995"/>
            <a:ext cx="4712102" cy="409994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GB" sz="1800" b="1" dirty="0">
                <a:latin typeface="+mj-lt"/>
              </a:rPr>
              <a:t>Socio-Economic aspects</a:t>
            </a:r>
          </a:p>
          <a:p>
            <a:pPr>
              <a:buFontTx/>
              <a:buChar char="-"/>
              <a:defRPr/>
            </a:pPr>
            <a:endParaRPr lang="en-GB" sz="1800" b="1" dirty="0">
              <a:latin typeface="+mj-lt"/>
            </a:endParaRP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Low argan fruit production</a:t>
            </a:r>
          </a:p>
          <a:p>
            <a:pPr>
              <a:buFontTx/>
              <a:buChar char="-"/>
              <a:defRPr/>
            </a:pPr>
            <a:endParaRPr lang="en-GB" sz="1800" b="1" dirty="0">
              <a:latin typeface="+mj-lt"/>
            </a:endParaRPr>
          </a:p>
          <a:p>
            <a:pPr>
              <a:buFontTx/>
              <a:buChar char="-"/>
              <a:defRPr/>
            </a:pPr>
            <a:endParaRPr lang="en-GB" sz="1800" b="1" dirty="0">
              <a:latin typeface="+mj-lt"/>
            </a:endParaRP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Argan oil price increase </a:t>
            </a: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Revenue of small farmers / Cooperatives decrease</a:t>
            </a: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Reduction of export </a:t>
            </a: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Price fluctuation of argan products </a:t>
            </a: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Migration to cities </a:t>
            </a:r>
          </a:p>
          <a:p>
            <a:pPr>
              <a:buFontTx/>
              <a:buChar char="-"/>
              <a:defRPr/>
            </a:pPr>
            <a:endParaRPr lang="fr-FR" sz="1800" b="1" dirty="0">
              <a:latin typeface="+mj-lt"/>
            </a:endParaRPr>
          </a:p>
          <a:p>
            <a:pPr>
              <a:buFontTx/>
              <a:buChar char="-"/>
              <a:defRPr/>
            </a:pPr>
            <a:endParaRPr lang="fr-FR" sz="2000" dirty="0">
              <a:latin typeface="+mj-lt"/>
            </a:endParaRPr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3229691E-D9B5-AA84-4230-60D9CA015EE9}"/>
              </a:ext>
            </a:extLst>
          </p:cNvPr>
          <p:cNvSpPr/>
          <p:nvPr/>
        </p:nvSpPr>
        <p:spPr>
          <a:xfrm>
            <a:off x="8147251" y="3958895"/>
            <a:ext cx="304800" cy="3962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3A375672-EEB9-0F84-C859-4189808BD341}"/>
              </a:ext>
            </a:extLst>
          </p:cNvPr>
          <p:cNvSpPr txBox="1">
            <a:spLocks/>
          </p:cNvSpPr>
          <p:nvPr/>
        </p:nvSpPr>
        <p:spPr>
          <a:xfrm>
            <a:off x="1383898" y="3262144"/>
            <a:ext cx="4712102" cy="409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1800" b="1" dirty="0">
                <a:latin typeface="+mj-lt"/>
              </a:rPr>
              <a:t>Environment </a:t>
            </a:r>
          </a:p>
          <a:p>
            <a:pPr>
              <a:buFontTx/>
              <a:buChar char="-"/>
              <a:defRPr/>
            </a:pPr>
            <a:endParaRPr lang="en-GB" sz="1800" b="1" dirty="0">
              <a:latin typeface="+mj-lt"/>
            </a:endParaRP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Soil loss</a:t>
            </a: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Terraces abandonment </a:t>
            </a: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Erosion </a:t>
            </a: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Biodiversity loss</a:t>
            </a:r>
          </a:p>
          <a:p>
            <a:pPr>
              <a:buFontTx/>
              <a:buChar char="-"/>
              <a:defRPr/>
            </a:pPr>
            <a:r>
              <a:rPr lang="en-GB" sz="1800" b="1" dirty="0">
                <a:latin typeface="+mj-lt"/>
              </a:rPr>
              <a:t>Farming system mutation </a:t>
            </a:r>
          </a:p>
          <a:p>
            <a:pPr>
              <a:buFontTx/>
              <a:buChar char="-"/>
              <a:defRPr/>
            </a:pPr>
            <a:endParaRPr lang="en-GB" sz="1800" b="1" dirty="0">
              <a:highlight>
                <a:srgbClr val="FFFF00"/>
              </a:highlight>
              <a:latin typeface="+mj-lt"/>
            </a:endParaRPr>
          </a:p>
          <a:p>
            <a:pPr>
              <a:buFontTx/>
              <a:buChar char="-"/>
              <a:defRPr/>
            </a:pPr>
            <a:endParaRPr lang="fr-FR" sz="1800" b="1" dirty="0">
              <a:highlight>
                <a:srgbClr val="FFFF00"/>
              </a:highlight>
              <a:latin typeface="+mj-lt"/>
            </a:endParaRPr>
          </a:p>
          <a:p>
            <a:pPr>
              <a:buFontTx/>
              <a:buChar char="-"/>
              <a:defRPr/>
            </a:pPr>
            <a:endParaRPr lang="fr-FR" sz="20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9C3D1E5B-7F4C-54AD-41BE-072D8A4DB95F}"/>
              </a:ext>
            </a:extLst>
          </p:cNvPr>
          <p:cNvSpPr/>
          <p:nvPr/>
        </p:nvSpPr>
        <p:spPr>
          <a:xfrm>
            <a:off x="4485093" y="3897391"/>
            <a:ext cx="445770" cy="185166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F3FD05D7-0B73-872C-D021-8430BBF18A8D}"/>
              </a:ext>
            </a:extLst>
          </p:cNvPr>
          <p:cNvSpPr/>
          <p:nvPr/>
        </p:nvSpPr>
        <p:spPr>
          <a:xfrm rot="15008833">
            <a:off x="5582453" y="4047958"/>
            <a:ext cx="284034" cy="10547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88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365125"/>
            <a:ext cx="4568952" cy="2063808"/>
          </a:xfrm>
        </p:spPr>
        <p:txBody>
          <a:bodyPr anchor="b">
            <a:noAutofit/>
          </a:bodyPr>
          <a:lstStyle/>
          <a:p>
            <a:r>
              <a:rPr lang="en-US" dirty="0"/>
              <a:t>CC impacts in the mountainous areas 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15FD0F4-6A34-0AD8-350C-1ADD58EB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8" y="2788075"/>
            <a:ext cx="6833287" cy="449900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8196C66-8D3C-E31E-C1A7-A737F1D4872C}"/>
              </a:ext>
            </a:extLst>
          </p:cNvPr>
          <p:cNvSpPr txBox="1"/>
          <p:nvPr/>
        </p:nvSpPr>
        <p:spPr>
          <a:xfrm>
            <a:off x="9087532" y="3795918"/>
            <a:ext cx="2453552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GB" sz="1600" b="1" dirty="0"/>
              <a:t>Overall decrease of the population in all municipalities (10 to 50 %) </a:t>
            </a:r>
          </a:p>
        </p:txBody>
      </p:sp>
    </p:spTree>
    <p:extLst>
      <p:ext uri="{BB962C8B-B14F-4D97-AF65-F5344CB8AC3E}">
        <p14:creationId xmlns:p14="http://schemas.microsoft.com/office/powerpoint/2010/main" val="10083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fr-FR" sz="5400" dirty="0" err="1"/>
              <a:t>Outline</a:t>
            </a:r>
            <a:endParaRPr lang="fr-FR" sz="5400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69615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Argan Tree : Socio-economic Importance, Biology, Ecology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Climate change (CC) in Morocco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Impact of CC: on the argan </a:t>
            </a:r>
            <a:r>
              <a:rPr lang="en-US" sz="2400" dirty="0" err="1"/>
              <a:t>Agro</a:t>
            </a:r>
            <a:r>
              <a:rPr lang="en-US" sz="2400" dirty="0"/>
              <a:t>-</a:t>
            </a:r>
            <a:r>
              <a:rPr lang="en-US" sz="2400" dirty="0" err="1"/>
              <a:t>Sylvo</a:t>
            </a:r>
            <a:r>
              <a:rPr lang="en-US" sz="2400" dirty="0"/>
              <a:t>-Pastoral System &amp; Socio-Economic Implications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Adaptation strategies to climate change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Contribution of the </a:t>
            </a:r>
            <a:r>
              <a:rPr lang="en-US" sz="2400" dirty="0" err="1"/>
              <a:t>arganeraie</a:t>
            </a:r>
            <a:r>
              <a:rPr lang="en-US" sz="2400" dirty="0"/>
              <a:t> to Carbon Sequestration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Key messages &amp; Perspectives</a:t>
            </a:r>
            <a:endParaRPr lang="en-GB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57A0ED-22DC-D2BB-F2DD-C07CBF4F2A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3"/>
          <a:stretch/>
        </p:blipFill>
        <p:spPr>
          <a:xfrm>
            <a:off x="6369653" y="1397029"/>
            <a:ext cx="5571344" cy="45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365125"/>
            <a:ext cx="4568952" cy="2063808"/>
          </a:xfrm>
        </p:spPr>
        <p:txBody>
          <a:bodyPr anchor="b">
            <a:noAutofit/>
          </a:bodyPr>
          <a:lstStyle/>
          <a:p>
            <a:r>
              <a:rPr lang="en-US" dirty="0"/>
              <a:t>Impact of CC on Argan distribution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4568952" cy="3584870"/>
          </a:xfrm>
        </p:spPr>
        <p:txBody>
          <a:bodyPr>
            <a:normAutofit fontScale="77500" lnSpcReduction="20000"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Studies implemented in different sites of the Argan Biosphere Reserve (ABR) , reported degradation levels vary from one area to another and depend on the nature of the pressures they are subjected to: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In the province of Taroudant a density loss of 44, 5% between 1970 and 2007, (</a:t>
            </a:r>
            <a:r>
              <a:rPr lang="en-US" sz="2300" dirty="0" err="1"/>
              <a:t>Polain</a:t>
            </a:r>
            <a:r>
              <a:rPr lang="en-US" sz="2300" dirty="0"/>
              <a:t> </a:t>
            </a:r>
            <a:r>
              <a:rPr lang="en-US" sz="2300" dirty="0" err="1"/>
              <a:t>Waroux</a:t>
            </a:r>
            <a:r>
              <a:rPr lang="en-US" sz="2300" dirty="0"/>
              <a:t>, 2011)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In the Haha Argan forest revealed a density loss rate estimated at 2% in 22 years and a surface loss of  0.21% in 13 years. (El Wahidi, 2013).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In the mountainous area of </a:t>
            </a:r>
            <a:r>
              <a:rPr lang="en-US" sz="2300" dirty="0" err="1"/>
              <a:t>Ait</a:t>
            </a:r>
            <a:r>
              <a:rPr lang="en-US" sz="2300" dirty="0"/>
              <a:t> Baha, an estimated 2 to 3% of the trees present in 2003 disappeared in 2011.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F9C9CD-59A6-9EC8-6C9E-F9EDD6BD5D37}"/>
              </a:ext>
            </a:extLst>
          </p:cNvPr>
          <p:cNvSpPr txBox="1"/>
          <p:nvPr/>
        </p:nvSpPr>
        <p:spPr>
          <a:xfrm>
            <a:off x="5823857" y="1616227"/>
            <a:ext cx="608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 of areas suitable for argan tree adaptation within the ABR and expansion observed towards the north.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(S. </a:t>
            </a:r>
            <a:r>
              <a:rPr kumimoji="0" lang="en-US" alt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Moukrim</a:t>
            </a:r>
            <a:r>
              <a:rPr kumimoji="0" lang="en-US" alt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2019)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D60E6E0-13A6-E5C9-479F-39188316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572" y="2428933"/>
            <a:ext cx="6974428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19962-CBF8-E60D-B8B5-D90600F9A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/>
              <a:t>Adaptation strategies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4DE3141-8583-66D0-5FAE-880E93ABDE8F}"/>
              </a:ext>
            </a:extLst>
          </p:cNvPr>
          <p:cNvSpPr/>
          <p:nvPr/>
        </p:nvSpPr>
        <p:spPr>
          <a:xfrm>
            <a:off x="1393371" y="4343400"/>
            <a:ext cx="4278086" cy="45719"/>
          </a:xfrm>
          <a:custGeom>
            <a:avLst/>
            <a:gdLst>
              <a:gd name="connsiteX0" fmla="*/ 0 w 4278086"/>
              <a:gd name="connsiteY0" fmla="*/ 45719 h 45719"/>
              <a:gd name="connsiteX1" fmla="*/ 486292 w 4278086"/>
              <a:gd name="connsiteY1" fmla="*/ 45719 h 45719"/>
              <a:gd name="connsiteX2" fmla="*/ 972584 w 4278086"/>
              <a:gd name="connsiteY2" fmla="*/ 45719 h 45719"/>
              <a:gd name="connsiteX3" fmla="*/ 1458877 w 4278086"/>
              <a:gd name="connsiteY3" fmla="*/ 45719 h 45719"/>
              <a:gd name="connsiteX4" fmla="*/ 1945169 w 4278086"/>
              <a:gd name="connsiteY4" fmla="*/ 45719 h 45719"/>
              <a:gd name="connsiteX5" fmla="*/ 2389175 w 4278086"/>
              <a:gd name="connsiteY5" fmla="*/ 45719 h 45719"/>
              <a:gd name="connsiteX6" fmla="*/ 2875467 w 4278086"/>
              <a:gd name="connsiteY6" fmla="*/ 45719 h 45719"/>
              <a:gd name="connsiteX7" fmla="*/ 3319473 w 4278086"/>
              <a:gd name="connsiteY7" fmla="*/ 45719 h 45719"/>
              <a:gd name="connsiteX8" fmla="*/ 3763479 w 4278086"/>
              <a:gd name="connsiteY8" fmla="*/ 45719 h 45719"/>
              <a:gd name="connsiteX9" fmla="*/ 4228628 w 4278086"/>
              <a:gd name="connsiteY9" fmla="*/ 45719 h 45719"/>
              <a:gd name="connsiteX10" fmla="*/ 4278086 w 4278086"/>
              <a:gd name="connsiteY1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8086" h="45719" fill="none" extrusionOk="0">
                <a:moveTo>
                  <a:pt x="0" y="45719"/>
                </a:moveTo>
                <a:cubicBezTo>
                  <a:pt x="237004" y="9136"/>
                  <a:pt x="312221" y="92458"/>
                  <a:pt x="486292" y="45719"/>
                </a:cubicBezTo>
                <a:cubicBezTo>
                  <a:pt x="660363" y="-1020"/>
                  <a:pt x="736947" y="59793"/>
                  <a:pt x="972584" y="45719"/>
                </a:cubicBezTo>
                <a:cubicBezTo>
                  <a:pt x="1208221" y="31645"/>
                  <a:pt x="1297836" y="71964"/>
                  <a:pt x="1458877" y="45719"/>
                </a:cubicBezTo>
                <a:cubicBezTo>
                  <a:pt x="1619918" y="19474"/>
                  <a:pt x="1838347" y="102264"/>
                  <a:pt x="1945169" y="45719"/>
                </a:cubicBezTo>
                <a:cubicBezTo>
                  <a:pt x="2051991" y="-10826"/>
                  <a:pt x="2185842" y="85059"/>
                  <a:pt x="2389175" y="45719"/>
                </a:cubicBezTo>
                <a:cubicBezTo>
                  <a:pt x="2592508" y="6379"/>
                  <a:pt x="2636088" y="95825"/>
                  <a:pt x="2875467" y="45719"/>
                </a:cubicBezTo>
                <a:cubicBezTo>
                  <a:pt x="3114846" y="-4387"/>
                  <a:pt x="3198873" y="83167"/>
                  <a:pt x="3319473" y="45719"/>
                </a:cubicBezTo>
                <a:cubicBezTo>
                  <a:pt x="3440073" y="8271"/>
                  <a:pt x="3576872" y="55708"/>
                  <a:pt x="3763479" y="45719"/>
                </a:cubicBezTo>
                <a:cubicBezTo>
                  <a:pt x="3950086" y="35730"/>
                  <a:pt x="4087098" y="68107"/>
                  <a:pt x="4228628" y="45719"/>
                </a:cubicBezTo>
                <a:cubicBezTo>
                  <a:pt x="4244027" y="27227"/>
                  <a:pt x="4266870" y="18707"/>
                  <a:pt x="4278086" y="0"/>
                </a:cubicBezTo>
              </a:path>
              <a:path w="4278086" h="45719" stroke="0" extrusionOk="0">
                <a:moveTo>
                  <a:pt x="0" y="45719"/>
                </a:moveTo>
                <a:cubicBezTo>
                  <a:pt x="149850" y="-602"/>
                  <a:pt x="255520" y="92286"/>
                  <a:pt x="444006" y="45719"/>
                </a:cubicBezTo>
                <a:cubicBezTo>
                  <a:pt x="632492" y="-848"/>
                  <a:pt x="812186" y="48866"/>
                  <a:pt x="972584" y="45719"/>
                </a:cubicBezTo>
                <a:cubicBezTo>
                  <a:pt x="1132982" y="42572"/>
                  <a:pt x="1265512" y="72413"/>
                  <a:pt x="1374304" y="45719"/>
                </a:cubicBezTo>
                <a:cubicBezTo>
                  <a:pt x="1483096" y="19025"/>
                  <a:pt x="1772111" y="94896"/>
                  <a:pt x="1987455" y="45719"/>
                </a:cubicBezTo>
                <a:cubicBezTo>
                  <a:pt x="2202799" y="-3458"/>
                  <a:pt x="2372249" y="86810"/>
                  <a:pt x="2600606" y="45719"/>
                </a:cubicBezTo>
                <a:cubicBezTo>
                  <a:pt x="2828963" y="4628"/>
                  <a:pt x="2848417" y="64630"/>
                  <a:pt x="3044612" y="45719"/>
                </a:cubicBezTo>
                <a:cubicBezTo>
                  <a:pt x="3240807" y="26808"/>
                  <a:pt x="3321926" y="83924"/>
                  <a:pt x="3530904" y="45719"/>
                </a:cubicBezTo>
                <a:cubicBezTo>
                  <a:pt x="3739882" y="7514"/>
                  <a:pt x="4059088" y="48550"/>
                  <a:pt x="4228628" y="45719"/>
                </a:cubicBezTo>
                <a:cubicBezTo>
                  <a:pt x="4245540" y="23510"/>
                  <a:pt x="4270232" y="17505"/>
                  <a:pt x="4278086" y="0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563680954">
                  <a:custGeom>
                    <a:avLst/>
                    <a:gdLst>
                      <a:gd name="connsiteX0" fmla="*/ 0 w 5649686"/>
                      <a:gd name="connsiteY0" fmla="*/ 21771 h 21771"/>
                      <a:gd name="connsiteX1" fmla="*/ 5584372 w 5649686"/>
                      <a:gd name="connsiteY1" fmla="*/ 21771 h 21771"/>
                      <a:gd name="connsiteX2" fmla="*/ 5649686 w 5649686"/>
                      <a:gd name="connsiteY2" fmla="*/ 0 h 21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649686" h="21771">
                        <a:moveTo>
                          <a:pt x="0" y="21771"/>
                        </a:moveTo>
                        <a:lnTo>
                          <a:pt x="5584372" y="21771"/>
                        </a:lnTo>
                        <a:lnTo>
                          <a:pt x="564968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44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375981" cy="2063808"/>
          </a:xfrm>
        </p:spPr>
        <p:txBody>
          <a:bodyPr anchor="b">
            <a:normAutofit/>
          </a:bodyPr>
          <a:lstStyle/>
          <a:p>
            <a:r>
              <a:rPr lang="en-US" sz="4800" dirty="0"/>
              <a:t>Adaptation strategies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5483352" cy="3584870"/>
          </a:xfrm>
        </p:spPr>
        <p:txBody>
          <a:bodyPr>
            <a:normAutofit fontScale="77500" lnSpcReduction="20000"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2300" dirty="0"/>
              <a:t>Natural Forest restauration and improved management practices (</a:t>
            </a:r>
            <a:r>
              <a:rPr lang="en-GB" sz="2300" dirty="0" err="1"/>
              <a:t>Stratégie</a:t>
            </a:r>
            <a:r>
              <a:rPr lang="en-GB" sz="2300" dirty="0"/>
              <a:t> </a:t>
            </a:r>
            <a:r>
              <a:rPr lang="en-GB" sz="2300" dirty="0" err="1"/>
              <a:t>Forêts</a:t>
            </a:r>
            <a:r>
              <a:rPr lang="en-GB" sz="2300" dirty="0"/>
              <a:t> du Maroc) 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endParaRPr lang="en-GB" sz="2300" dirty="0"/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2300" b="1" dirty="0"/>
              <a:t>Terraced Agroforestry System </a:t>
            </a:r>
            <a:r>
              <a:rPr lang="en-GB" sz="2300" dirty="0"/>
              <a:t>(TAS):  ancient farming practices combining seasonal crops such as cereals and legumes, and perennials ones including almond (Prunus dulcis), prickly pears (Opuntia </a:t>
            </a:r>
            <a:r>
              <a:rPr lang="en-GB" sz="2300" dirty="0" err="1"/>
              <a:t>ﬁcus</a:t>
            </a:r>
            <a:r>
              <a:rPr lang="en-GB" sz="2300" dirty="0"/>
              <a:t>- indica), and ﬁgs (Ficus </a:t>
            </a:r>
            <a:r>
              <a:rPr lang="en-GB" sz="2300" dirty="0" err="1"/>
              <a:t>carica</a:t>
            </a:r>
            <a:r>
              <a:rPr lang="en-GB" sz="2300" dirty="0"/>
              <a:t>), Argan (Argania spinosa)…. improved with the </a:t>
            </a:r>
            <a:r>
              <a:rPr lang="en-GB" sz="2300" dirty="0" err="1"/>
              <a:t>arganiculture</a:t>
            </a:r>
            <a:r>
              <a:rPr lang="en-GB" sz="2300" dirty="0"/>
              <a:t> program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endParaRPr lang="en-GB" sz="2300" dirty="0"/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2300" dirty="0"/>
              <a:t>Optimized growing methods 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endParaRPr lang="en-GB" sz="2300" dirty="0"/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2300" dirty="0"/>
              <a:t>Selection of genotypes with better tolerance to drought and heat and vegetative multiplication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B821AF-51BF-CA65-6F3A-7EE24FBD0E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53175"/>
            <a:ext cx="5946022" cy="27833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33003C8-A60A-DDC9-B953-CE9879B11825}"/>
              </a:ext>
            </a:extLst>
          </p:cNvPr>
          <p:cNvSpPr txBox="1"/>
          <p:nvPr/>
        </p:nvSpPr>
        <p:spPr>
          <a:xfrm>
            <a:off x="6096000" y="5536565"/>
            <a:ext cx="5946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Terraced Agroforestry System in </a:t>
            </a:r>
            <a:r>
              <a:rPr lang="en-US" sz="1600" i="1" dirty="0" err="1"/>
              <a:t>Ait</a:t>
            </a:r>
            <a:r>
              <a:rPr lang="en-US" sz="1600" i="1" dirty="0"/>
              <a:t> Baha (Argan/Annual crops)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4243353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 dirty="0"/>
              <a:t>Reforestation program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944" y="3273130"/>
            <a:ext cx="10523438" cy="3584870"/>
          </a:xfrm>
        </p:spPr>
        <p:txBody>
          <a:bodyPr>
            <a:normAutofit/>
          </a:bodyPr>
          <a:lstStyle/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2300" b="1" dirty="0"/>
              <a:t>Natural forest </a:t>
            </a:r>
          </a:p>
          <a:p>
            <a:pPr lvl="1">
              <a:defRPr/>
            </a:pPr>
            <a:r>
              <a:rPr lang="en-GB" sz="1900" dirty="0"/>
              <a:t>Objective : restauration 2020-2030 : 400 000 ha </a:t>
            </a:r>
          </a:p>
          <a:p>
            <a:pPr lvl="1">
              <a:defRPr/>
            </a:pPr>
            <a:r>
              <a:rPr lang="en-GB" sz="1900" dirty="0"/>
              <a:t>Accomplishments : Natural forest restauration 209 000 ha (2012-2020)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endParaRPr lang="en-GB" sz="2300" dirty="0"/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2300" b="1" dirty="0" err="1"/>
              <a:t>Arganiculture</a:t>
            </a:r>
            <a:r>
              <a:rPr lang="en-GB" sz="2300" dirty="0"/>
              <a:t>  (an agroforestry system to alleviate pressure on the natural forest)</a:t>
            </a:r>
          </a:p>
          <a:p>
            <a:pPr lvl="1">
              <a:defRPr/>
            </a:pPr>
            <a:r>
              <a:rPr lang="en-GB" sz="1900" dirty="0"/>
              <a:t>Objective 2025-2030 : 50 000 ha (Generation Green)</a:t>
            </a:r>
          </a:p>
          <a:p>
            <a:pPr lvl="1">
              <a:defRPr/>
            </a:pPr>
            <a:r>
              <a:rPr lang="en-GB" sz="1900" dirty="0"/>
              <a:t>Accomplishments 2018-2025 : 10 000 ha  (Morocco Green Plan)</a:t>
            </a:r>
          </a:p>
        </p:txBody>
      </p:sp>
    </p:spTree>
    <p:extLst>
      <p:ext uri="{BB962C8B-B14F-4D97-AF65-F5344CB8AC3E}">
        <p14:creationId xmlns:p14="http://schemas.microsoft.com/office/powerpoint/2010/main" val="2149111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Autofit/>
          </a:bodyPr>
          <a:lstStyle/>
          <a:p>
            <a:r>
              <a:rPr lang="en-US" sz="3600" dirty="0"/>
              <a:t>Establishing argan orchards in degraded environments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F7D3B617-1108-4DEF-7D50-265AAD0042AD}"/>
              </a:ext>
            </a:extLst>
          </p:cNvPr>
          <p:cNvSpPr txBox="1">
            <a:spLocks/>
          </p:cNvSpPr>
          <p:nvPr/>
        </p:nvSpPr>
        <p:spPr>
          <a:xfrm>
            <a:off x="272143" y="2942639"/>
            <a:ext cx="6770914" cy="3730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Combining</a:t>
            </a:r>
            <a:r>
              <a:rPr lang="en-US" sz="2000" dirty="0"/>
              <a:t> forest </a:t>
            </a:r>
            <a:r>
              <a:rPr lang="en-US" sz="2000" b="1" dirty="0"/>
              <a:t>restoration</a:t>
            </a:r>
            <a:r>
              <a:rPr lang="en-US" sz="2000" dirty="0"/>
              <a:t> and agricultural landscape rehabilitation: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Planting argan orchards on private land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Practicing adapted farming system with alley cropping « </a:t>
            </a:r>
            <a:r>
              <a:rPr lang="en-US" sz="1800" dirty="0" err="1"/>
              <a:t>argan+Aromatic</a:t>
            </a:r>
            <a:r>
              <a:rPr lang="en-US" sz="1800" dirty="0"/>
              <a:t> and Medicinal Plants -AMP »</a:t>
            </a:r>
          </a:p>
          <a:p>
            <a:pPr marL="971550" lvl="1" indent="-514350">
              <a:buFont typeface="+mj-lt"/>
              <a:buAutoNum type="arabicPeriod"/>
            </a:pPr>
            <a:endParaRPr lang="en-US" sz="1800" dirty="0"/>
          </a:p>
          <a:p>
            <a:pPr marL="971550" lvl="1" indent="-514350">
              <a:buFont typeface="+mj-lt"/>
              <a:buAutoNum type="arabicPeriod"/>
            </a:pPr>
            <a:endParaRPr lang="en-US" sz="1800" dirty="0"/>
          </a:p>
          <a:p>
            <a:pPr marL="971550" lvl="1" indent="-514350">
              <a:buFont typeface="+mj-lt"/>
              <a:buAutoNum type="arabicPeriod"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Refarming</a:t>
            </a:r>
            <a:r>
              <a:rPr lang="en-US" sz="2000" dirty="0"/>
              <a:t> abandoned agricultural land and terraces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Alleviate</a:t>
            </a:r>
            <a:r>
              <a:rPr lang="en-US" sz="2000" dirty="0"/>
              <a:t> anthropic </a:t>
            </a:r>
            <a:r>
              <a:rPr lang="en-US" sz="2000" b="1" dirty="0"/>
              <a:t>pressure</a:t>
            </a:r>
            <a:r>
              <a:rPr lang="en-US" sz="2000" dirty="0"/>
              <a:t> on natural forest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Improve </a:t>
            </a:r>
            <a:r>
              <a:rPr lang="en-US" sz="2000" b="1" dirty="0"/>
              <a:t>Carbone</a:t>
            </a:r>
            <a:r>
              <a:rPr lang="en-US" sz="2000" dirty="0"/>
              <a:t> sequestration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Improve resilience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Green Climate Fund project  50 M USD with 20% </a:t>
            </a:r>
            <a:r>
              <a:rPr lang="en-US" sz="2000" dirty="0" err="1"/>
              <a:t>Cofunding</a:t>
            </a:r>
            <a:r>
              <a:rPr lang="en-US" sz="2000" dirty="0"/>
              <a:t>. (DARED project)</a:t>
            </a:r>
            <a:endParaRPr lang="en-US" sz="1600" dirty="0"/>
          </a:p>
        </p:txBody>
      </p:sp>
      <p:pic>
        <p:nvPicPr>
          <p:cNvPr id="7" name="Image 6" descr="Une image contenant extérieur, terrain, ciel, saleté&#10;&#10;Description générée automatiquement">
            <a:extLst>
              <a:ext uri="{FF2B5EF4-FFF2-40B4-BE49-F238E27FC236}">
                <a16:creationId xmlns:a16="http://schemas.microsoft.com/office/drawing/2014/main" id="{C29D0910-1E16-FC63-CD26-C477B598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85"/>
          <a:stretch/>
        </p:blipFill>
        <p:spPr>
          <a:xfrm>
            <a:off x="8193561" y="0"/>
            <a:ext cx="2954217" cy="549688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2A6B630-ADEB-204C-576B-9A513ADE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054887"/>
            <a:ext cx="3716560" cy="5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 14" descr="C:\Users\user\Documents\dic\logo inra (réduitl).jpg">
            <a:extLst>
              <a:ext uri="{FF2B5EF4-FFF2-40B4-BE49-F238E27FC236}">
                <a16:creationId xmlns:a16="http://schemas.microsoft.com/office/drawing/2014/main" id="{CB3140CF-7B04-9DFF-FDDD-2556545F4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903" y="6054887"/>
            <a:ext cx="533164" cy="45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54BB5FAB-9F61-2065-7E72-C77CE8C80C8C}"/>
              </a:ext>
            </a:extLst>
          </p:cNvPr>
          <p:cNvSpPr/>
          <p:nvPr/>
        </p:nvSpPr>
        <p:spPr>
          <a:xfrm>
            <a:off x="3535937" y="3807098"/>
            <a:ext cx="560843" cy="497840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0D14979E-8557-6329-6269-D020B52491B7}"/>
              </a:ext>
            </a:extLst>
          </p:cNvPr>
          <p:cNvSpPr/>
          <p:nvPr/>
        </p:nvSpPr>
        <p:spPr>
          <a:xfrm>
            <a:off x="3657600" y="5687786"/>
            <a:ext cx="560843" cy="497840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043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Arganiculture</a:t>
            </a:r>
            <a:endParaRPr lang="en-US" sz="5400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5059041" cy="3584870"/>
          </a:xfrm>
        </p:spPr>
        <p:txBody>
          <a:bodyPr>
            <a:normAutofit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Participatory approach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Agreement with more than 50 NGOs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Planting 10.000  ha of argan orchards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within 2.000 ha as alley cropping (argan trees+ Aromatic and Medicinal Plants- AMP)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in the 8 provinces of the argan area </a:t>
            </a:r>
            <a:endParaRPr lang="en-GB" sz="230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95C9CA4-5071-7205-87A4-C927F3F85CAB}"/>
              </a:ext>
            </a:extLst>
          </p:cNvPr>
          <p:cNvGrpSpPr/>
          <p:nvPr/>
        </p:nvGrpSpPr>
        <p:grpSpPr>
          <a:xfrm>
            <a:off x="838200" y="6146313"/>
            <a:ext cx="4475276" cy="527200"/>
            <a:chOff x="838200" y="6146313"/>
            <a:chExt cx="4475276" cy="527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EEB8A4-12A0-5DF3-4B71-381F083F6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146313"/>
              <a:ext cx="3716560" cy="52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Image 14" descr="C:\Users\user\Documents\dic\logo inra (réduitl).jpg">
              <a:extLst>
                <a:ext uri="{FF2B5EF4-FFF2-40B4-BE49-F238E27FC236}">
                  <a16:creationId xmlns:a16="http://schemas.microsoft.com/office/drawing/2014/main" id="{F7B196F0-3E06-A50E-77D4-CCDC7C19D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312" y="6214895"/>
              <a:ext cx="533164" cy="45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2477F58C-2E9F-6355-D3B9-6F11DF7F56A6}"/>
              </a:ext>
            </a:extLst>
          </p:cNvPr>
          <p:cNvSpPr txBox="1">
            <a:spLocks/>
          </p:cNvSpPr>
          <p:nvPr/>
        </p:nvSpPr>
        <p:spPr>
          <a:xfrm>
            <a:off x="6964173" y="5283145"/>
            <a:ext cx="4780917" cy="15199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Potential impacts </a:t>
            </a:r>
          </a:p>
          <a:p>
            <a:pPr marL="0" indent="0">
              <a:buNone/>
            </a:pPr>
            <a:r>
              <a:rPr lang="en-US" sz="1600" dirty="0"/>
              <a:t>Improved return/ha compared to barley:</a:t>
            </a:r>
          </a:p>
          <a:p>
            <a:r>
              <a:rPr lang="en-US" sz="1600" dirty="0"/>
              <a:t>Argan: from 150 USD/ha to 400 USD/ha </a:t>
            </a:r>
          </a:p>
          <a:p>
            <a:r>
              <a:rPr lang="en-US" sz="1600" dirty="0"/>
              <a:t>Case with </a:t>
            </a:r>
            <a:r>
              <a:rPr lang="en-US" sz="1600" dirty="0" err="1"/>
              <a:t>argan+caper</a:t>
            </a:r>
            <a:r>
              <a:rPr lang="en-US" sz="1600" dirty="0"/>
              <a:t>  400 + 500 USD /ha</a:t>
            </a:r>
          </a:p>
        </p:txBody>
      </p:sp>
      <p:pic>
        <p:nvPicPr>
          <p:cNvPr id="9" name="Image 8" descr="Une image contenant extérieur, ciel, terrain, champ&#10;&#10;Description générée automatiquement">
            <a:extLst>
              <a:ext uri="{FF2B5EF4-FFF2-40B4-BE49-F238E27FC236}">
                <a16:creationId xmlns:a16="http://schemas.microsoft.com/office/drawing/2014/main" id="{40A01D17-324D-7780-5D54-D56877B6A3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8" b="19728"/>
          <a:stretch/>
        </p:blipFill>
        <p:spPr>
          <a:xfrm>
            <a:off x="5811681" y="2335084"/>
            <a:ext cx="6322838" cy="25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28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B7561-06C6-D88D-A1F8-92D8164FF8C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60425"/>
          </a:xfrm>
          <a:prstGeom prst="rect">
            <a:avLst/>
          </a:prstGeom>
          <a:solidFill>
            <a:srgbClr val="42A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GB" altLang="fr-FR" sz="3600" b="1" dirty="0">
                <a:solidFill>
                  <a:schemeClr val="bg1"/>
                </a:solidFill>
                <a:latin typeface="+mn-lt"/>
              </a:rPr>
              <a:t>Optimised growing conditions</a:t>
            </a:r>
            <a:endParaRPr lang="en-GB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200750-6FB2-2CA0-C6BF-E1D9FD346A8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4041"/>
            <a:ext cx="1040596" cy="1009414"/>
          </a:xfrm>
          <a:prstGeom prst="rect">
            <a:avLst/>
          </a:prstGeom>
          <a:noFill/>
        </p:spPr>
      </p:pic>
      <p:pic>
        <p:nvPicPr>
          <p:cNvPr id="6" name="Picture 4" descr="CONGRES INTERNATIONAL SUR L’ARGANIER">
            <a:extLst>
              <a:ext uri="{FF2B5EF4-FFF2-40B4-BE49-F238E27FC236}">
                <a16:creationId xmlns:a16="http://schemas.microsoft.com/office/drawing/2014/main" id="{C6C99A5E-BACC-9428-7FD3-97A5F59F3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46" y="6241499"/>
            <a:ext cx="2035783" cy="6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784784-19AC-C280-6714-9DA33985933B}"/>
              </a:ext>
            </a:extLst>
          </p:cNvPr>
          <p:cNvSpPr txBox="1"/>
          <p:nvPr/>
        </p:nvSpPr>
        <p:spPr>
          <a:xfrm>
            <a:off x="792480" y="1043731"/>
            <a:ext cx="112908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Production techniques</a:t>
            </a:r>
            <a:endParaRPr lang="en-US" sz="2800" dirty="0"/>
          </a:p>
          <a:p>
            <a:endParaRPr lang="en-US" sz="20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Soil preparation, especially the dimensions of the planting holes (60 cm3)
Bowl and impluvium depending on the topography of the land
Shallow and deep mulching for growth 
Compost input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Intensive management irrigation (+300 plants/ha) (1800 to 3200 m3/ha depending on the age of the plants)
Pruning young plants</a:t>
            </a:r>
            <a:endParaRPr lang="fr-FR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24C579-F974-4695-6D25-93F6C25F910A}"/>
              </a:ext>
            </a:extLst>
          </p:cNvPr>
          <p:cNvSpPr txBox="1"/>
          <p:nvPr/>
        </p:nvSpPr>
        <p:spPr>
          <a:xfrm>
            <a:off x="10716211" y="1029765"/>
            <a:ext cx="1475789" cy="515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altLang="fr-FR" sz="1600" b="1" dirty="0">
                <a:latin typeface="+mn-lt"/>
              </a:rPr>
              <a:t>DARED Project 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0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Optimized growing conditions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6208282" cy="3584870"/>
          </a:xfrm>
        </p:spPr>
        <p:txBody>
          <a:bodyPr>
            <a:normAutofit fontScale="85000" lnSpcReduction="20000"/>
          </a:bodyPr>
          <a:lstStyle/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300" b="1" dirty="0"/>
              <a:t>Production techniques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endParaRPr lang="en-US" sz="2300" dirty="0"/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Soil preparation, especially the dimensions of the planting holes (60 cm3)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Bowl and impluvium depending on the topography of the land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Shallow and deep mulching for growth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Compost input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Intensive management irrigation (+300 plants/ha) (1800 to 3200 m3/ha depending on the age of the plants)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Pruning young plants</a:t>
            </a:r>
          </a:p>
        </p:txBody>
      </p:sp>
      <p:pic>
        <p:nvPicPr>
          <p:cNvPr id="3" name="Image 2" descr="Une image contenant extérieur, terrain, ciel, saleté&#10;&#10;Description générée automatiquement">
            <a:extLst>
              <a:ext uri="{FF2B5EF4-FFF2-40B4-BE49-F238E27FC236}">
                <a16:creationId xmlns:a16="http://schemas.microsoft.com/office/drawing/2014/main" id="{58B9AA75-974B-7B05-6B66-5D5335971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85"/>
          <a:stretch/>
        </p:blipFill>
        <p:spPr>
          <a:xfrm>
            <a:off x="8291533" y="159565"/>
            <a:ext cx="2954217" cy="549688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B0ADBBF6-86D5-3B2A-B065-F4E2AA9F8392}"/>
              </a:ext>
            </a:extLst>
          </p:cNvPr>
          <p:cNvGrpSpPr/>
          <p:nvPr/>
        </p:nvGrpSpPr>
        <p:grpSpPr>
          <a:xfrm>
            <a:off x="7433578" y="6171235"/>
            <a:ext cx="4475276" cy="527200"/>
            <a:chOff x="838200" y="6146313"/>
            <a:chExt cx="4475276" cy="5272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3F6FB5F-C8D9-31E6-3F15-570A2F22D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146313"/>
              <a:ext cx="3716560" cy="52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Image 14" descr="C:\Users\user\Documents\dic\logo inra (réduitl).jpg">
              <a:extLst>
                <a:ext uri="{FF2B5EF4-FFF2-40B4-BE49-F238E27FC236}">
                  <a16:creationId xmlns:a16="http://schemas.microsoft.com/office/drawing/2014/main" id="{451AE16D-254E-D570-AABC-C5220B8A2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312" y="6214895"/>
              <a:ext cx="533164" cy="45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617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940552" cy="2063808"/>
          </a:xfrm>
        </p:spPr>
        <p:txBody>
          <a:bodyPr anchor="b">
            <a:noAutofit/>
          </a:bodyPr>
          <a:lstStyle/>
          <a:p>
            <a:r>
              <a:rPr lang="en-US" sz="4000" dirty="0"/>
              <a:t>Mass production of registered varieties by grafting and cuttings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4972606" cy="3584870"/>
          </a:xfrm>
        </p:spPr>
        <p:txBody>
          <a:bodyPr>
            <a:normAutofit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13 varieties registered by INRA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Transfer to nurseries for mass propagation by grafting and cuttings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B0C9D86-CD9C-1F54-F4F1-983739E6C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4910" y="2079206"/>
            <a:ext cx="2939523" cy="446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E8FCFEA-3F4D-9B8C-FB7E-D9DF921E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3316" y="2079206"/>
            <a:ext cx="3206753" cy="446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  <p:extLst>
      <p:ext uri="{BB962C8B-B14F-4D97-AF65-F5344CB8AC3E}">
        <p14:creationId xmlns:p14="http://schemas.microsoft.com/office/powerpoint/2010/main" val="2955095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940552" cy="2063808"/>
          </a:xfrm>
        </p:spPr>
        <p:txBody>
          <a:bodyPr anchor="b">
            <a:noAutofit/>
          </a:bodyPr>
          <a:lstStyle/>
          <a:p>
            <a:r>
              <a:rPr lang="en-US" sz="4000" dirty="0"/>
              <a:t>Somatic Embryogenesis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3676323" cy="3584870"/>
          </a:xfrm>
        </p:spPr>
        <p:txBody>
          <a:bodyPr>
            <a:normAutofit/>
          </a:bodyPr>
          <a:lstStyle/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300" b="1" dirty="0"/>
              <a:t>Advantages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True to type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Complete rejuvenation when using old material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High throughput multiplication </a:t>
            </a:r>
          </a:p>
        </p:txBody>
      </p:sp>
      <p:pic>
        <p:nvPicPr>
          <p:cNvPr id="3" name="Image 10" descr="n,kgfjk.png">
            <a:extLst>
              <a:ext uri="{FF2B5EF4-FFF2-40B4-BE49-F238E27FC236}">
                <a16:creationId xmlns:a16="http://schemas.microsoft.com/office/drawing/2014/main" id="{FEA3DE54-870A-1A75-D101-4D87EDC25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41" t="31772" r="13634"/>
          <a:stretch>
            <a:fillRect/>
          </a:stretch>
        </p:blipFill>
        <p:spPr bwMode="auto">
          <a:xfrm>
            <a:off x="9871882" y="2517688"/>
            <a:ext cx="2320118" cy="214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1">
            <a:extLst>
              <a:ext uri="{FF2B5EF4-FFF2-40B4-BE49-F238E27FC236}">
                <a16:creationId xmlns:a16="http://schemas.microsoft.com/office/drawing/2014/main" id="{B2970D51-2B8D-E7E1-1B77-2E81AC72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55" t="50167" r="5319"/>
          <a:stretch/>
        </p:blipFill>
        <p:spPr bwMode="auto">
          <a:xfrm>
            <a:off x="7549348" y="4643693"/>
            <a:ext cx="2303312" cy="230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E4D3EEC5-A21C-663E-6C76-B78CB43D78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77" t="9065" r="56840" b="54843"/>
          <a:stretch/>
        </p:blipFill>
        <p:spPr bwMode="auto">
          <a:xfrm>
            <a:off x="9852660" y="4666553"/>
            <a:ext cx="2422137" cy="230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9DD902-578B-2E67-1ADC-958E6FFDA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2517689"/>
            <a:ext cx="1870882" cy="21260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3A82AD-0F3E-B823-A27F-B2872ECDA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43" y="2517688"/>
            <a:ext cx="1657357" cy="21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19962-CBF8-E60D-B8B5-D90600F9A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/>
              <a:t>The Argan Tree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4DE3141-8583-66D0-5FAE-880E93ABDE8F}"/>
              </a:ext>
            </a:extLst>
          </p:cNvPr>
          <p:cNvSpPr/>
          <p:nvPr/>
        </p:nvSpPr>
        <p:spPr>
          <a:xfrm>
            <a:off x="1393371" y="4343400"/>
            <a:ext cx="4278086" cy="45719"/>
          </a:xfrm>
          <a:custGeom>
            <a:avLst/>
            <a:gdLst>
              <a:gd name="connsiteX0" fmla="*/ 0 w 4278086"/>
              <a:gd name="connsiteY0" fmla="*/ 45719 h 45719"/>
              <a:gd name="connsiteX1" fmla="*/ 486292 w 4278086"/>
              <a:gd name="connsiteY1" fmla="*/ 45719 h 45719"/>
              <a:gd name="connsiteX2" fmla="*/ 972584 w 4278086"/>
              <a:gd name="connsiteY2" fmla="*/ 45719 h 45719"/>
              <a:gd name="connsiteX3" fmla="*/ 1458877 w 4278086"/>
              <a:gd name="connsiteY3" fmla="*/ 45719 h 45719"/>
              <a:gd name="connsiteX4" fmla="*/ 1945169 w 4278086"/>
              <a:gd name="connsiteY4" fmla="*/ 45719 h 45719"/>
              <a:gd name="connsiteX5" fmla="*/ 2389175 w 4278086"/>
              <a:gd name="connsiteY5" fmla="*/ 45719 h 45719"/>
              <a:gd name="connsiteX6" fmla="*/ 2875467 w 4278086"/>
              <a:gd name="connsiteY6" fmla="*/ 45719 h 45719"/>
              <a:gd name="connsiteX7" fmla="*/ 3319473 w 4278086"/>
              <a:gd name="connsiteY7" fmla="*/ 45719 h 45719"/>
              <a:gd name="connsiteX8" fmla="*/ 3763479 w 4278086"/>
              <a:gd name="connsiteY8" fmla="*/ 45719 h 45719"/>
              <a:gd name="connsiteX9" fmla="*/ 4228628 w 4278086"/>
              <a:gd name="connsiteY9" fmla="*/ 45719 h 45719"/>
              <a:gd name="connsiteX10" fmla="*/ 4278086 w 4278086"/>
              <a:gd name="connsiteY1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8086" h="45719" fill="none" extrusionOk="0">
                <a:moveTo>
                  <a:pt x="0" y="45719"/>
                </a:moveTo>
                <a:cubicBezTo>
                  <a:pt x="237004" y="9136"/>
                  <a:pt x="312221" y="92458"/>
                  <a:pt x="486292" y="45719"/>
                </a:cubicBezTo>
                <a:cubicBezTo>
                  <a:pt x="660363" y="-1020"/>
                  <a:pt x="736947" y="59793"/>
                  <a:pt x="972584" y="45719"/>
                </a:cubicBezTo>
                <a:cubicBezTo>
                  <a:pt x="1208221" y="31645"/>
                  <a:pt x="1297836" y="71964"/>
                  <a:pt x="1458877" y="45719"/>
                </a:cubicBezTo>
                <a:cubicBezTo>
                  <a:pt x="1619918" y="19474"/>
                  <a:pt x="1838347" y="102264"/>
                  <a:pt x="1945169" y="45719"/>
                </a:cubicBezTo>
                <a:cubicBezTo>
                  <a:pt x="2051991" y="-10826"/>
                  <a:pt x="2185842" y="85059"/>
                  <a:pt x="2389175" y="45719"/>
                </a:cubicBezTo>
                <a:cubicBezTo>
                  <a:pt x="2592508" y="6379"/>
                  <a:pt x="2636088" y="95825"/>
                  <a:pt x="2875467" y="45719"/>
                </a:cubicBezTo>
                <a:cubicBezTo>
                  <a:pt x="3114846" y="-4387"/>
                  <a:pt x="3198873" y="83167"/>
                  <a:pt x="3319473" y="45719"/>
                </a:cubicBezTo>
                <a:cubicBezTo>
                  <a:pt x="3440073" y="8271"/>
                  <a:pt x="3576872" y="55708"/>
                  <a:pt x="3763479" y="45719"/>
                </a:cubicBezTo>
                <a:cubicBezTo>
                  <a:pt x="3950086" y="35730"/>
                  <a:pt x="4087098" y="68107"/>
                  <a:pt x="4228628" y="45719"/>
                </a:cubicBezTo>
                <a:cubicBezTo>
                  <a:pt x="4244027" y="27227"/>
                  <a:pt x="4266870" y="18707"/>
                  <a:pt x="4278086" y="0"/>
                </a:cubicBezTo>
              </a:path>
              <a:path w="4278086" h="45719" stroke="0" extrusionOk="0">
                <a:moveTo>
                  <a:pt x="0" y="45719"/>
                </a:moveTo>
                <a:cubicBezTo>
                  <a:pt x="149850" y="-602"/>
                  <a:pt x="255520" y="92286"/>
                  <a:pt x="444006" y="45719"/>
                </a:cubicBezTo>
                <a:cubicBezTo>
                  <a:pt x="632492" y="-848"/>
                  <a:pt x="812186" y="48866"/>
                  <a:pt x="972584" y="45719"/>
                </a:cubicBezTo>
                <a:cubicBezTo>
                  <a:pt x="1132982" y="42572"/>
                  <a:pt x="1265512" y="72413"/>
                  <a:pt x="1374304" y="45719"/>
                </a:cubicBezTo>
                <a:cubicBezTo>
                  <a:pt x="1483096" y="19025"/>
                  <a:pt x="1772111" y="94896"/>
                  <a:pt x="1987455" y="45719"/>
                </a:cubicBezTo>
                <a:cubicBezTo>
                  <a:pt x="2202799" y="-3458"/>
                  <a:pt x="2372249" y="86810"/>
                  <a:pt x="2600606" y="45719"/>
                </a:cubicBezTo>
                <a:cubicBezTo>
                  <a:pt x="2828963" y="4628"/>
                  <a:pt x="2848417" y="64630"/>
                  <a:pt x="3044612" y="45719"/>
                </a:cubicBezTo>
                <a:cubicBezTo>
                  <a:pt x="3240807" y="26808"/>
                  <a:pt x="3321926" y="83924"/>
                  <a:pt x="3530904" y="45719"/>
                </a:cubicBezTo>
                <a:cubicBezTo>
                  <a:pt x="3739882" y="7514"/>
                  <a:pt x="4059088" y="48550"/>
                  <a:pt x="4228628" y="45719"/>
                </a:cubicBezTo>
                <a:cubicBezTo>
                  <a:pt x="4245540" y="23510"/>
                  <a:pt x="4270232" y="17505"/>
                  <a:pt x="4278086" y="0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563680954">
                  <a:custGeom>
                    <a:avLst/>
                    <a:gdLst>
                      <a:gd name="connsiteX0" fmla="*/ 0 w 5649686"/>
                      <a:gd name="connsiteY0" fmla="*/ 21771 h 21771"/>
                      <a:gd name="connsiteX1" fmla="*/ 5584372 w 5649686"/>
                      <a:gd name="connsiteY1" fmla="*/ 21771 h 21771"/>
                      <a:gd name="connsiteX2" fmla="*/ 5649686 w 5649686"/>
                      <a:gd name="connsiteY2" fmla="*/ 0 h 21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649686" h="21771">
                        <a:moveTo>
                          <a:pt x="0" y="21771"/>
                        </a:moveTo>
                        <a:lnTo>
                          <a:pt x="5584372" y="21771"/>
                        </a:lnTo>
                        <a:lnTo>
                          <a:pt x="564968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328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19962-CBF8-E60D-B8B5-D90600F9A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/>
              <a:t>Carbon sequestration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4DE3141-8583-66D0-5FAE-880E93ABDE8F}"/>
              </a:ext>
            </a:extLst>
          </p:cNvPr>
          <p:cNvSpPr/>
          <p:nvPr/>
        </p:nvSpPr>
        <p:spPr>
          <a:xfrm>
            <a:off x="1393371" y="4343400"/>
            <a:ext cx="4278086" cy="45719"/>
          </a:xfrm>
          <a:custGeom>
            <a:avLst/>
            <a:gdLst>
              <a:gd name="connsiteX0" fmla="*/ 0 w 4278086"/>
              <a:gd name="connsiteY0" fmla="*/ 45719 h 45719"/>
              <a:gd name="connsiteX1" fmla="*/ 486292 w 4278086"/>
              <a:gd name="connsiteY1" fmla="*/ 45719 h 45719"/>
              <a:gd name="connsiteX2" fmla="*/ 972584 w 4278086"/>
              <a:gd name="connsiteY2" fmla="*/ 45719 h 45719"/>
              <a:gd name="connsiteX3" fmla="*/ 1458877 w 4278086"/>
              <a:gd name="connsiteY3" fmla="*/ 45719 h 45719"/>
              <a:gd name="connsiteX4" fmla="*/ 1945169 w 4278086"/>
              <a:gd name="connsiteY4" fmla="*/ 45719 h 45719"/>
              <a:gd name="connsiteX5" fmla="*/ 2389175 w 4278086"/>
              <a:gd name="connsiteY5" fmla="*/ 45719 h 45719"/>
              <a:gd name="connsiteX6" fmla="*/ 2875467 w 4278086"/>
              <a:gd name="connsiteY6" fmla="*/ 45719 h 45719"/>
              <a:gd name="connsiteX7" fmla="*/ 3319473 w 4278086"/>
              <a:gd name="connsiteY7" fmla="*/ 45719 h 45719"/>
              <a:gd name="connsiteX8" fmla="*/ 3763479 w 4278086"/>
              <a:gd name="connsiteY8" fmla="*/ 45719 h 45719"/>
              <a:gd name="connsiteX9" fmla="*/ 4228628 w 4278086"/>
              <a:gd name="connsiteY9" fmla="*/ 45719 h 45719"/>
              <a:gd name="connsiteX10" fmla="*/ 4278086 w 4278086"/>
              <a:gd name="connsiteY1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8086" h="45719" fill="none" extrusionOk="0">
                <a:moveTo>
                  <a:pt x="0" y="45719"/>
                </a:moveTo>
                <a:cubicBezTo>
                  <a:pt x="237004" y="9136"/>
                  <a:pt x="312221" y="92458"/>
                  <a:pt x="486292" y="45719"/>
                </a:cubicBezTo>
                <a:cubicBezTo>
                  <a:pt x="660363" y="-1020"/>
                  <a:pt x="736947" y="59793"/>
                  <a:pt x="972584" y="45719"/>
                </a:cubicBezTo>
                <a:cubicBezTo>
                  <a:pt x="1208221" y="31645"/>
                  <a:pt x="1297836" y="71964"/>
                  <a:pt x="1458877" y="45719"/>
                </a:cubicBezTo>
                <a:cubicBezTo>
                  <a:pt x="1619918" y="19474"/>
                  <a:pt x="1838347" y="102264"/>
                  <a:pt x="1945169" y="45719"/>
                </a:cubicBezTo>
                <a:cubicBezTo>
                  <a:pt x="2051991" y="-10826"/>
                  <a:pt x="2185842" y="85059"/>
                  <a:pt x="2389175" y="45719"/>
                </a:cubicBezTo>
                <a:cubicBezTo>
                  <a:pt x="2592508" y="6379"/>
                  <a:pt x="2636088" y="95825"/>
                  <a:pt x="2875467" y="45719"/>
                </a:cubicBezTo>
                <a:cubicBezTo>
                  <a:pt x="3114846" y="-4387"/>
                  <a:pt x="3198873" y="83167"/>
                  <a:pt x="3319473" y="45719"/>
                </a:cubicBezTo>
                <a:cubicBezTo>
                  <a:pt x="3440073" y="8271"/>
                  <a:pt x="3576872" y="55708"/>
                  <a:pt x="3763479" y="45719"/>
                </a:cubicBezTo>
                <a:cubicBezTo>
                  <a:pt x="3950086" y="35730"/>
                  <a:pt x="4087098" y="68107"/>
                  <a:pt x="4228628" y="45719"/>
                </a:cubicBezTo>
                <a:cubicBezTo>
                  <a:pt x="4244027" y="27227"/>
                  <a:pt x="4266870" y="18707"/>
                  <a:pt x="4278086" y="0"/>
                </a:cubicBezTo>
              </a:path>
              <a:path w="4278086" h="45719" stroke="0" extrusionOk="0">
                <a:moveTo>
                  <a:pt x="0" y="45719"/>
                </a:moveTo>
                <a:cubicBezTo>
                  <a:pt x="149850" y="-602"/>
                  <a:pt x="255520" y="92286"/>
                  <a:pt x="444006" y="45719"/>
                </a:cubicBezTo>
                <a:cubicBezTo>
                  <a:pt x="632492" y="-848"/>
                  <a:pt x="812186" y="48866"/>
                  <a:pt x="972584" y="45719"/>
                </a:cubicBezTo>
                <a:cubicBezTo>
                  <a:pt x="1132982" y="42572"/>
                  <a:pt x="1265512" y="72413"/>
                  <a:pt x="1374304" y="45719"/>
                </a:cubicBezTo>
                <a:cubicBezTo>
                  <a:pt x="1483096" y="19025"/>
                  <a:pt x="1772111" y="94896"/>
                  <a:pt x="1987455" y="45719"/>
                </a:cubicBezTo>
                <a:cubicBezTo>
                  <a:pt x="2202799" y="-3458"/>
                  <a:pt x="2372249" y="86810"/>
                  <a:pt x="2600606" y="45719"/>
                </a:cubicBezTo>
                <a:cubicBezTo>
                  <a:pt x="2828963" y="4628"/>
                  <a:pt x="2848417" y="64630"/>
                  <a:pt x="3044612" y="45719"/>
                </a:cubicBezTo>
                <a:cubicBezTo>
                  <a:pt x="3240807" y="26808"/>
                  <a:pt x="3321926" y="83924"/>
                  <a:pt x="3530904" y="45719"/>
                </a:cubicBezTo>
                <a:cubicBezTo>
                  <a:pt x="3739882" y="7514"/>
                  <a:pt x="4059088" y="48550"/>
                  <a:pt x="4228628" y="45719"/>
                </a:cubicBezTo>
                <a:cubicBezTo>
                  <a:pt x="4245540" y="23510"/>
                  <a:pt x="4270232" y="17505"/>
                  <a:pt x="4278086" y="0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563680954">
                  <a:custGeom>
                    <a:avLst/>
                    <a:gdLst>
                      <a:gd name="connsiteX0" fmla="*/ 0 w 5649686"/>
                      <a:gd name="connsiteY0" fmla="*/ 21771 h 21771"/>
                      <a:gd name="connsiteX1" fmla="*/ 5584372 w 5649686"/>
                      <a:gd name="connsiteY1" fmla="*/ 21771 h 21771"/>
                      <a:gd name="connsiteX2" fmla="*/ 5649686 w 5649686"/>
                      <a:gd name="connsiteY2" fmla="*/ 0 h 21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649686" h="21771">
                        <a:moveTo>
                          <a:pt x="0" y="21771"/>
                        </a:moveTo>
                        <a:lnTo>
                          <a:pt x="5584372" y="21771"/>
                        </a:lnTo>
                        <a:lnTo>
                          <a:pt x="564968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73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74128"/>
            <a:ext cx="11209238" cy="2063808"/>
          </a:xfrm>
        </p:spPr>
        <p:txBody>
          <a:bodyPr anchor="b">
            <a:noAutofit/>
          </a:bodyPr>
          <a:lstStyle/>
          <a:p>
            <a:r>
              <a:rPr lang="en-US" sz="4000" dirty="0"/>
              <a:t>Evaluation of the CO2 sequestration potential of an argan orchard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B7D09F9-403B-34E2-92E3-C461BEBCA8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89" y="2718347"/>
            <a:ext cx="7759939" cy="4139653"/>
          </a:xfrm>
          <a:prstGeom prst="rect">
            <a:avLst/>
          </a:prstGeom>
          <a:noFill/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238DE5E-B262-6AB8-8573-C9147A402840}"/>
              </a:ext>
            </a:extLst>
          </p:cNvPr>
          <p:cNvSpPr txBox="1"/>
          <p:nvPr/>
        </p:nvSpPr>
        <p:spPr>
          <a:xfrm>
            <a:off x="9874770" y="4520065"/>
            <a:ext cx="1120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633F2FD-668B-B71E-1DA1-0D0CBD8C8621}"/>
              </a:ext>
            </a:extLst>
          </p:cNvPr>
          <p:cNvGrpSpPr/>
          <p:nvPr/>
        </p:nvGrpSpPr>
        <p:grpSpPr>
          <a:xfrm>
            <a:off x="8825627" y="6139542"/>
            <a:ext cx="3150528" cy="371141"/>
            <a:chOff x="838200" y="6146313"/>
            <a:chExt cx="4475276" cy="52720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A663EBB-E97A-243C-A1AB-706AF3C6A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146313"/>
              <a:ext cx="3716560" cy="52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Image 14" descr="C:\Users\user\Documents\dic\logo inra (réduitl).jpg">
              <a:extLst>
                <a:ext uri="{FF2B5EF4-FFF2-40B4-BE49-F238E27FC236}">
                  <a16:creationId xmlns:a16="http://schemas.microsoft.com/office/drawing/2014/main" id="{8D6893B3-2E6D-7BA4-F091-1513D897D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312" y="6214895"/>
              <a:ext cx="533164" cy="45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6652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735683" cy="2063808"/>
          </a:xfrm>
        </p:spPr>
        <p:txBody>
          <a:bodyPr anchor="b">
            <a:noAutofit/>
          </a:bodyPr>
          <a:lstStyle/>
          <a:p>
            <a:r>
              <a:rPr lang="en-US" sz="2800" dirty="0"/>
              <a:t>Average potential for CO2 sequestration in the biomass of argan plants as a function of age on the 50,000 hectares of argan farming planned by 2030 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0ADBBF6-86D5-3B2A-B065-F4E2AA9F8392}"/>
              </a:ext>
            </a:extLst>
          </p:cNvPr>
          <p:cNvGrpSpPr/>
          <p:nvPr/>
        </p:nvGrpSpPr>
        <p:grpSpPr>
          <a:xfrm>
            <a:off x="7433578" y="6171235"/>
            <a:ext cx="4475276" cy="527200"/>
            <a:chOff x="838200" y="6146313"/>
            <a:chExt cx="4475276" cy="5272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3F6FB5F-C8D9-31E6-3F15-570A2F22D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146313"/>
              <a:ext cx="3716560" cy="52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Image 14" descr="C:\Users\user\Documents\dic\logo inra (réduitl).jpg">
              <a:extLst>
                <a:ext uri="{FF2B5EF4-FFF2-40B4-BE49-F238E27FC236}">
                  <a16:creationId xmlns:a16="http://schemas.microsoft.com/office/drawing/2014/main" id="{451AE16D-254E-D570-AABC-C5220B8A2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312" y="6214895"/>
              <a:ext cx="533164" cy="45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38837FCF-9F0A-A299-49C5-B01012AA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" y="3064389"/>
            <a:ext cx="5691951" cy="3634046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B357A131-A6F0-8694-909F-957446A9805E}"/>
              </a:ext>
            </a:extLst>
          </p:cNvPr>
          <p:cNvSpPr txBox="1"/>
          <p:nvPr/>
        </p:nvSpPr>
        <p:spPr>
          <a:xfrm>
            <a:off x="7374429" y="4759250"/>
            <a:ext cx="46805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Estimate is based on the emissions of a standard car using diesel, having traveled an average of 15,000 km at an average consumption of 5.6%, which represents approximately 2.5 tons of CO2 equivalent (value that we calculated at using the “GHG Emissions Report-Morocco” tool.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0874F8-F620-73D6-D997-CF26361B856C}"/>
              </a:ext>
            </a:extLst>
          </p:cNvPr>
          <p:cNvSpPr/>
          <p:nvPr/>
        </p:nvSpPr>
        <p:spPr>
          <a:xfrm>
            <a:off x="7198518" y="3049981"/>
            <a:ext cx="4710336" cy="1379087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average, this corresponds to the sequestration of CO2 emissions from approximately 1,271,140 cars.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31DEED-3EF9-5A3A-6D5F-26F2BFEE9CB1}"/>
              </a:ext>
            </a:extLst>
          </p:cNvPr>
          <p:cNvSpPr txBox="1"/>
          <p:nvPr/>
        </p:nvSpPr>
        <p:spPr>
          <a:xfrm>
            <a:off x="8745036" y="2465515"/>
            <a:ext cx="1939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DARED Project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763F60E8-0B0A-6884-3E09-5DC540FE1503}"/>
              </a:ext>
            </a:extLst>
          </p:cNvPr>
          <p:cNvSpPr/>
          <p:nvPr/>
        </p:nvSpPr>
        <p:spPr>
          <a:xfrm>
            <a:off x="5358704" y="3429000"/>
            <a:ext cx="936104" cy="38237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A6983B-70D0-DEF2-6C54-8821A0EA67DF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6294808" y="3620189"/>
            <a:ext cx="903710" cy="119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34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47EC2-5852-5FB1-B76E-2D8650AD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8BE1-7709-480A-859B-9CF4A17D6CA4}" type="slidenum">
              <a:rPr lang="en-GB" smtClean="0"/>
              <a:t>33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634A4A-6768-5D8C-714D-AFD11C61AF64}"/>
              </a:ext>
            </a:extLst>
          </p:cNvPr>
          <p:cNvGrpSpPr/>
          <p:nvPr/>
        </p:nvGrpSpPr>
        <p:grpSpPr>
          <a:xfrm>
            <a:off x="838201" y="-419770"/>
            <a:ext cx="9238684" cy="7277770"/>
            <a:chOff x="119336" y="24730"/>
            <a:chExt cx="9082711" cy="70027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4F2209-9039-41AE-B2DF-B33C481C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464" y="1125962"/>
              <a:ext cx="8462010" cy="58895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B4E2FA-8BD2-5A52-4992-977DD555B3E4}"/>
                </a:ext>
              </a:extLst>
            </p:cNvPr>
            <p:cNvSpPr txBox="1"/>
            <p:nvPr/>
          </p:nvSpPr>
          <p:spPr>
            <a:xfrm>
              <a:off x="119336" y="24730"/>
              <a:ext cx="90771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95DD94-EA6C-5910-73E1-903973D7EAAD}"/>
                </a:ext>
              </a:extLst>
            </p:cNvPr>
            <p:cNvSpPr txBox="1"/>
            <p:nvPr/>
          </p:nvSpPr>
          <p:spPr>
            <a:xfrm>
              <a:off x="6753586" y="6104164"/>
              <a:ext cx="244846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Sol : Moyenne de 132 </a:t>
              </a:r>
              <a:r>
                <a:rPr lang="fr-FR" sz="1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tCO</a:t>
              </a:r>
              <a:r>
                <a:rPr lang="fr-FR" sz="1800" b="1" baseline="-25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2</a:t>
              </a:r>
              <a:r>
                <a:rPr lang="fr-FR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eq</a:t>
              </a:r>
              <a:r>
                <a:rPr lang="fr-FR" sz="18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ha</a:t>
              </a:r>
              <a:r>
                <a:rPr lang="fr-FR" sz="1800" b="1" baseline="30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-1 </a:t>
              </a:r>
              <a:r>
                <a:rPr lang="fr-FR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dont 16,67 imputables à l’impact de l’arganier</a:t>
              </a:r>
              <a:endParaRPr lang="en-US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8333BD-F8EB-E4C4-A15B-5DF43B3F5777}"/>
                </a:ext>
              </a:extLst>
            </p:cNvPr>
            <p:cNvSpPr txBox="1"/>
            <p:nvPr/>
          </p:nvSpPr>
          <p:spPr>
            <a:xfrm>
              <a:off x="801541" y="3565823"/>
              <a:ext cx="525658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Moyenne de 19 tCO</a:t>
              </a:r>
              <a:r>
                <a:rPr lang="fr-FR" sz="1600" b="1" baseline="-25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2</a:t>
              </a:r>
              <a:r>
                <a:rPr lang="fr-FR" sz="1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eq ha</a:t>
              </a:r>
              <a:r>
                <a:rPr lang="fr-FR" sz="1600" b="1" baseline="30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-1  </a:t>
              </a:r>
              <a:r>
                <a:rPr lang="fr-FR" sz="1600" b="1" dirty="0">
                  <a:solidFill>
                    <a:srgbClr val="FFFF00"/>
                  </a:solidFill>
                  <a:latin typeface="Agency FB" panose="020B0503020202020204" pitchFamily="34" charset="0"/>
                </a:rPr>
                <a:t>(5.2 </a:t>
              </a:r>
              <a:r>
                <a:rPr lang="fr-FR" sz="1600" b="1" dirty="0" err="1">
                  <a:solidFill>
                    <a:srgbClr val="FFFF00"/>
                  </a:solidFill>
                  <a:latin typeface="Agency FB" panose="020B0503020202020204" pitchFamily="34" charset="0"/>
                </a:rPr>
                <a:t>tC</a:t>
              </a:r>
              <a:r>
                <a:rPr lang="fr-FR" sz="1600" b="1" dirty="0">
                  <a:solidFill>
                    <a:srgbClr val="FFFF00"/>
                  </a:solidFill>
                  <a:latin typeface="Agency FB" panose="020B0503020202020204" pitchFamily="34" charset="0"/>
                </a:rPr>
                <a:t> ha</a:t>
              </a:r>
              <a:r>
                <a:rPr lang="fr-FR" sz="1600" b="1" baseline="30000" dirty="0">
                  <a:solidFill>
                    <a:srgbClr val="FFFF00"/>
                  </a:solidFill>
                  <a:latin typeface="Agency FB" panose="020B0503020202020204" pitchFamily="34" charset="0"/>
                </a:rPr>
                <a:t>-1</a:t>
              </a:r>
              <a:r>
                <a:rPr lang="fr-FR" sz="1600" b="1" dirty="0">
                  <a:solidFill>
                    <a:srgbClr val="FFFF00"/>
                  </a:solidFill>
                  <a:latin typeface="Agency FB" panose="020B0503020202020204" pitchFamily="34" charset="0"/>
                </a:rPr>
                <a:t>)</a:t>
              </a:r>
            </a:p>
            <a:p>
              <a:r>
                <a:rPr lang="fr-FR" sz="1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Et peut atteindre jusqu’à 107 tCO</a:t>
              </a:r>
              <a:r>
                <a:rPr lang="fr-FR" sz="1600" b="1" baseline="-25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2</a:t>
              </a:r>
              <a:r>
                <a:rPr lang="fr-FR" sz="1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eq/ha </a:t>
              </a:r>
              <a:r>
                <a:rPr lang="fr-FR" sz="1600" b="1" dirty="0">
                  <a:solidFill>
                    <a:srgbClr val="FFFF00"/>
                  </a:solidFill>
                  <a:latin typeface="Agency FB" panose="020B0503020202020204" pitchFamily="34" charset="0"/>
                </a:rPr>
                <a:t>(29 </a:t>
              </a:r>
              <a:r>
                <a:rPr lang="fr-FR" sz="1600" b="1" dirty="0" err="1">
                  <a:solidFill>
                    <a:srgbClr val="FFFF00"/>
                  </a:solidFill>
                  <a:latin typeface="Agency FB" panose="020B0503020202020204" pitchFamily="34" charset="0"/>
                </a:rPr>
                <a:t>tC</a:t>
              </a:r>
              <a:r>
                <a:rPr lang="fr-FR" sz="1600" b="1" dirty="0">
                  <a:solidFill>
                    <a:srgbClr val="FFFF00"/>
                  </a:solidFill>
                  <a:latin typeface="Agency FB" panose="020B0503020202020204" pitchFamily="34" charset="0"/>
                </a:rPr>
                <a:t> ha</a:t>
              </a:r>
              <a:r>
                <a:rPr lang="fr-FR" sz="1600" b="1" baseline="30000" dirty="0">
                  <a:solidFill>
                    <a:srgbClr val="FFFF00"/>
                  </a:solidFill>
                  <a:latin typeface="Agency FB" panose="020B0503020202020204" pitchFamily="34" charset="0"/>
                </a:rPr>
                <a:t>-1</a:t>
              </a:r>
              <a:r>
                <a:rPr lang="fr-FR" sz="1600" b="1" dirty="0">
                  <a:solidFill>
                    <a:srgbClr val="FFFF00"/>
                  </a:solidFill>
                  <a:latin typeface="Agency FB" panose="020B0503020202020204" pitchFamily="34" charset="0"/>
                </a:rPr>
                <a:t>) </a:t>
              </a:r>
              <a:r>
                <a:rPr lang="fr-FR" sz="1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selon le type de peuplement 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9600E7-32FF-DA43-845B-91623BE9708A}"/>
              </a:ext>
            </a:extLst>
          </p:cNvPr>
          <p:cNvSpPr txBox="1"/>
          <p:nvPr/>
        </p:nvSpPr>
        <p:spPr>
          <a:xfrm>
            <a:off x="3081958" y="1494136"/>
            <a:ext cx="2088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rgbClr val="FFFF00"/>
                </a:solidFill>
                <a:latin typeface="Agency FB" panose="020B0503020202020204" pitchFamily="34" charset="0"/>
              </a:rPr>
              <a:t>Total sur toute la forêt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CFB2F-D6EC-F582-9E8D-B44C76954F1A}"/>
              </a:ext>
            </a:extLst>
          </p:cNvPr>
          <p:cNvSpPr txBox="1"/>
          <p:nvPr/>
        </p:nvSpPr>
        <p:spPr>
          <a:xfrm>
            <a:off x="1676378" y="2788768"/>
            <a:ext cx="1584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rgbClr val="FFFF00"/>
                </a:solidFill>
                <a:latin typeface="Agency FB" panose="020B0503020202020204" pitchFamily="34" charset="0"/>
              </a:rPr>
              <a:t>Par hectare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00A46-CAB3-B199-4D8B-FD10CDF24E18}"/>
              </a:ext>
            </a:extLst>
          </p:cNvPr>
          <p:cNvSpPr txBox="1"/>
          <p:nvPr/>
        </p:nvSpPr>
        <p:spPr>
          <a:xfrm>
            <a:off x="8126438" y="4538847"/>
            <a:ext cx="2088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rgbClr val="FFFF00"/>
                </a:solidFill>
                <a:latin typeface="Agency FB" panose="020B0503020202020204" pitchFamily="34" charset="0"/>
              </a:rPr>
              <a:t>Total sur toute la forêt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02B7E-F95F-EE33-7459-FF12568CA439}"/>
              </a:ext>
            </a:extLst>
          </p:cNvPr>
          <p:cNvSpPr txBox="1"/>
          <p:nvPr/>
        </p:nvSpPr>
        <p:spPr>
          <a:xfrm>
            <a:off x="7586378" y="5559856"/>
            <a:ext cx="1584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rgbClr val="FFFF00"/>
                </a:solidFill>
                <a:latin typeface="Agency FB" panose="020B0503020202020204" pitchFamily="34" charset="0"/>
              </a:rPr>
              <a:t>Par hectare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126344-3531-D2FE-D926-AC0644BA8046}"/>
              </a:ext>
            </a:extLst>
          </p:cNvPr>
          <p:cNvSpPr txBox="1"/>
          <p:nvPr/>
        </p:nvSpPr>
        <p:spPr>
          <a:xfrm>
            <a:off x="10492510" y="2016208"/>
            <a:ext cx="1278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DARED Project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63C4C59-D889-803B-EB55-3EC5D6C579E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604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sz="2800" b="1" dirty="0"/>
              <a:t>Total amount of carbon dioxide stored in the various reservoirs of the Argan forest.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424371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332438" cy="2063808"/>
          </a:xfrm>
        </p:spPr>
        <p:txBody>
          <a:bodyPr anchor="b">
            <a:noAutofit/>
          </a:bodyPr>
          <a:lstStyle/>
          <a:p>
            <a:r>
              <a:rPr lang="en-US" sz="5400" dirty="0"/>
              <a:t>Carbon footprint of the argan sector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10763042" cy="358487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300" dirty="0"/>
              <a:t>The carbon footprint associated with the argan oil production remains modest compared to other sectors , such as olive growing. The main emissions come from electricity consumption by cooperatives and transport linked to exports by companies.</a:t>
            </a:r>
          </a:p>
          <a:p>
            <a:pPr>
              <a:defRPr/>
            </a:pPr>
            <a:r>
              <a:rPr lang="en-US" sz="2300" dirty="0"/>
              <a:t>Although the assessments reveal a net positive contribution of the argan sector to the greenhouse gas emissions reduction, it remains possible to implement measures to further improve this record.</a:t>
            </a:r>
          </a:p>
          <a:p>
            <a:pPr>
              <a:defRPr/>
            </a:pPr>
            <a:r>
              <a:rPr lang="en-US" sz="2300" dirty="0"/>
              <a:t>To optimize the carbon footprint, it would be wise for cooperatives and companies to transition to solar energy usage, capitalize on the by-products of the argan tree through pyrolysis, and encourage argan farming as well as good orchard management practices.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0ADBBF6-86D5-3B2A-B065-F4E2AA9F8392}"/>
              </a:ext>
            </a:extLst>
          </p:cNvPr>
          <p:cNvGrpSpPr/>
          <p:nvPr/>
        </p:nvGrpSpPr>
        <p:grpSpPr>
          <a:xfrm>
            <a:off x="7513062" y="6270476"/>
            <a:ext cx="4475276" cy="527200"/>
            <a:chOff x="838200" y="6146313"/>
            <a:chExt cx="4475276" cy="5272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3F6FB5F-C8D9-31E6-3F15-570A2F22D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146313"/>
              <a:ext cx="3716560" cy="52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Image 14" descr="C:\Users\user\Documents\dic\logo inra (réduitl).jpg">
              <a:extLst>
                <a:ext uri="{FF2B5EF4-FFF2-40B4-BE49-F238E27FC236}">
                  <a16:creationId xmlns:a16="http://schemas.microsoft.com/office/drawing/2014/main" id="{451AE16D-254E-D570-AABC-C5220B8A2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312" y="6214895"/>
              <a:ext cx="533164" cy="45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5608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88146"/>
            <a:ext cx="8772652" cy="1091257"/>
          </a:xfrm>
        </p:spPr>
        <p:txBody>
          <a:bodyPr anchor="b">
            <a:noAutofit/>
          </a:bodyPr>
          <a:lstStyle/>
          <a:p>
            <a:r>
              <a:rPr lang="en-US" sz="5400" dirty="0"/>
              <a:t> Perspective / Key messages 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867549"/>
            <a:ext cx="11185652" cy="4850751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300" dirty="0"/>
              <a:t>Challenges </a:t>
            </a:r>
          </a:p>
          <a:p>
            <a:pPr lvl="1">
              <a:defRPr/>
            </a:pPr>
            <a:r>
              <a:rPr lang="en-US" sz="1900" dirty="0"/>
              <a:t>Climate change  </a:t>
            </a:r>
          </a:p>
          <a:p>
            <a:pPr lvl="1">
              <a:defRPr/>
            </a:pPr>
            <a:r>
              <a:rPr lang="en-US" sz="1900" dirty="0"/>
              <a:t>Anthropomorphic factors </a:t>
            </a:r>
          </a:p>
          <a:p>
            <a:pPr>
              <a:defRPr/>
            </a:pPr>
            <a:r>
              <a:rPr lang="en-US" sz="2300" dirty="0"/>
              <a:t>Opportunities </a:t>
            </a:r>
          </a:p>
          <a:p>
            <a:pPr lvl="1">
              <a:defRPr/>
            </a:pPr>
            <a:r>
              <a:rPr lang="en-US" sz="1900" dirty="0"/>
              <a:t>Biological diversity  conservation</a:t>
            </a:r>
          </a:p>
          <a:p>
            <a:pPr lvl="1">
              <a:defRPr/>
            </a:pPr>
            <a:r>
              <a:rPr lang="en-US" sz="1900" dirty="0"/>
              <a:t>Reforestation / Generation Green Strategy and Forest du Maroc</a:t>
            </a:r>
          </a:p>
          <a:p>
            <a:pPr lvl="1">
              <a:defRPr/>
            </a:pPr>
            <a:r>
              <a:rPr lang="en-US" sz="1900" dirty="0" err="1"/>
              <a:t>Arganiculture</a:t>
            </a:r>
            <a:r>
              <a:rPr lang="en-US" sz="1900" dirty="0"/>
              <a:t> – </a:t>
            </a:r>
            <a:r>
              <a:rPr lang="en-US" sz="1900" dirty="0" err="1"/>
              <a:t>Agroforestery</a:t>
            </a:r>
            <a:r>
              <a:rPr lang="en-US" sz="1900" dirty="0"/>
              <a:t> system</a:t>
            </a:r>
          </a:p>
          <a:p>
            <a:pPr lvl="1">
              <a:defRPr/>
            </a:pPr>
            <a:r>
              <a:rPr lang="en-US" sz="1900" dirty="0"/>
              <a:t>Carbon sequestration  </a:t>
            </a:r>
          </a:p>
          <a:p>
            <a:pPr lvl="1">
              <a:defRPr/>
            </a:pPr>
            <a:r>
              <a:rPr lang="en-US" sz="1900" dirty="0"/>
              <a:t>Research, development and innovation</a:t>
            </a:r>
          </a:p>
          <a:p>
            <a:pPr lvl="2">
              <a:defRPr/>
            </a:pPr>
            <a:r>
              <a:rPr lang="en-US" sz="1500" dirty="0"/>
              <a:t>Enhanced understanding of the ecosystem</a:t>
            </a:r>
          </a:p>
          <a:p>
            <a:pPr lvl="2">
              <a:defRPr/>
            </a:pPr>
            <a:r>
              <a:rPr lang="en-US" sz="1500" dirty="0"/>
              <a:t>Novell methods : Genomics, somatic embryogenesis, AI, Precision Ag  </a:t>
            </a:r>
          </a:p>
          <a:p>
            <a:pPr>
              <a:defRPr/>
            </a:pPr>
            <a:r>
              <a:rPr lang="en-US" sz="2300" dirty="0"/>
              <a:t>Collaboration </a:t>
            </a:r>
          </a:p>
          <a:p>
            <a:pPr>
              <a:defRPr/>
            </a:pPr>
            <a:r>
              <a:rPr lang="en-US" sz="2300" dirty="0"/>
              <a:t>Capacity development and effective participation of stakeholders</a:t>
            </a:r>
          </a:p>
          <a:p>
            <a:pPr>
              <a:defRPr/>
            </a:pPr>
            <a:r>
              <a:rPr lang="en-US" sz="2300" dirty="0"/>
              <a:t>Professional organization 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1492D84-6E40-C98F-79D8-246EEC21CF5C}"/>
              </a:ext>
            </a:extLst>
          </p:cNvPr>
          <p:cNvSpPr/>
          <p:nvPr/>
        </p:nvSpPr>
        <p:spPr>
          <a:xfrm>
            <a:off x="903514" y="1578852"/>
            <a:ext cx="4278086" cy="45719"/>
          </a:xfrm>
          <a:custGeom>
            <a:avLst/>
            <a:gdLst>
              <a:gd name="connsiteX0" fmla="*/ 0 w 4278086"/>
              <a:gd name="connsiteY0" fmla="*/ 45719 h 45719"/>
              <a:gd name="connsiteX1" fmla="*/ 486292 w 4278086"/>
              <a:gd name="connsiteY1" fmla="*/ 45719 h 45719"/>
              <a:gd name="connsiteX2" fmla="*/ 972584 w 4278086"/>
              <a:gd name="connsiteY2" fmla="*/ 45719 h 45719"/>
              <a:gd name="connsiteX3" fmla="*/ 1458877 w 4278086"/>
              <a:gd name="connsiteY3" fmla="*/ 45719 h 45719"/>
              <a:gd name="connsiteX4" fmla="*/ 1945169 w 4278086"/>
              <a:gd name="connsiteY4" fmla="*/ 45719 h 45719"/>
              <a:gd name="connsiteX5" fmla="*/ 2389175 w 4278086"/>
              <a:gd name="connsiteY5" fmla="*/ 45719 h 45719"/>
              <a:gd name="connsiteX6" fmla="*/ 2875467 w 4278086"/>
              <a:gd name="connsiteY6" fmla="*/ 45719 h 45719"/>
              <a:gd name="connsiteX7" fmla="*/ 3319473 w 4278086"/>
              <a:gd name="connsiteY7" fmla="*/ 45719 h 45719"/>
              <a:gd name="connsiteX8" fmla="*/ 3763479 w 4278086"/>
              <a:gd name="connsiteY8" fmla="*/ 45719 h 45719"/>
              <a:gd name="connsiteX9" fmla="*/ 4228628 w 4278086"/>
              <a:gd name="connsiteY9" fmla="*/ 45719 h 45719"/>
              <a:gd name="connsiteX10" fmla="*/ 4278086 w 4278086"/>
              <a:gd name="connsiteY1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78086" h="45719" fill="none" extrusionOk="0">
                <a:moveTo>
                  <a:pt x="0" y="45719"/>
                </a:moveTo>
                <a:cubicBezTo>
                  <a:pt x="237004" y="9136"/>
                  <a:pt x="312221" y="92458"/>
                  <a:pt x="486292" y="45719"/>
                </a:cubicBezTo>
                <a:cubicBezTo>
                  <a:pt x="660363" y="-1020"/>
                  <a:pt x="736947" y="59793"/>
                  <a:pt x="972584" y="45719"/>
                </a:cubicBezTo>
                <a:cubicBezTo>
                  <a:pt x="1208221" y="31645"/>
                  <a:pt x="1297836" y="71964"/>
                  <a:pt x="1458877" y="45719"/>
                </a:cubicBezTo>
                <a:cubicBezTo>
                  <a:pt x="1619918" y="19474"/>
                  <a:pt x="1838347" y="102264"/>
                  <a:pt x="1945169" y="45719"/>
                </a:cubicBezTo>
                <a:cubicBezTo>
                  <a:pt x="2051991" y="-10826"/>
                  <a:pt x="2185842" y="85059"/>
                  <a:pt x="2389175" y="45719"/>
                </a:cubicBezTo>
                <a:cubicBezTo>
                  <a:pt x="2592508" y="6379"/>
                  <a:pt x="2636088" y="95825"/>
                  <a:pt x="2875467" y="45719"/>
                </a:cubicBezTo>
                <a:cubicBezTo>
                  <a:pt x="3114846" y="-4387"/>
                  <a:pt x="3198873" y="83167"/>
                  <a:pt x="3319473" y="45719"/>
                </a:cubicBezTo>
                <a:cubicBezTo>
                  <a:pt x="3440073" y="8271"/>
                  <a:pt x="3576872" y="55708"/>
                  <a:pt x="3763479" y="45719"/>
                </a:cubicBezTo>
                <a:cubicBezTo>
                  <a:pt x="3950086" y="35730"/>
                  <a:pt x="4087098" y="68107"/>
                  <a:pt x="4228628" y="45719"/>
                </a:cubicBezTo>
                <a:cubicBezTo>
                  <a:pt x="4244027" y="27227"/>
                  <a:pt x="4266870" y="18707"/>
                  <a:pt x="4278086" y="0"/>
                </a:cubicBezTo>
              </a:path>
              <a:path w="4278086" h="45719" stroke="0" extrusionOk="0">
                <a:moveTo>
                  <a:pt x="0" y="45719"/>
                </a:moveTo>
                <a:cubicBezTo>
                  <a:pt x="149850" y="-602"/>
                  <a:pt x="255520" y="92286"/>
                  <a:pt x="444006" y="45719"/>
                </a:cubicBezTo>
                <a:cubicBezTo>
                  <a:pt x="632492" y="-848"/>
                  <a:pt x="812186" y="48866"/>
                  <a:pt x="972584" y="45719"/>
                </a:cubicBezTo>
                <a:cubicBezTo>
                  <a:pt x="1132982" y="42572"/>
                  <a:pt x="1265512" y="72413"/>
                  <a:pt x="1374304" y="45719"/>
                </a:cubicBezTo>
                <a:cubicBezTo>
                  <a:pt x="1483096" y="19025"/>
                  <a:pt x="1772111" y="94896"/>
                  <a:pt x="1987455" y="45719"/>
                </a:cubicBezTo>
                <a:cubicBezTo>
                  <a:pt x="2202799" y="-3458"/>
                  <a:pt x="2372249" y="86810"/>
                  <a:pt x="2600606" y="45719"/>
                </a:cubicBezTo>
                <a:cubicBezTo>
                  <a:pt x="2828963" y="4628"/>
                  <a:pt x="2848417" y="64630"/>
                  <a:pt x="3044612" y="45719"/>
                </a:cubicBezTo>
                <a:cubicBezTo>
                  <a:pt x="3240807" y="26808"/>
                  <a:pt x="3321926" y="83924"/>
                  <a:pt x="3530904" y="45719"/>
                </a:cubicBezTo>
                <a:cubicBezTo>
                  <a:pt x="3739882" y="7514"/>
                  <a:pt x="4059088" y="48550"/>
                  <a:pt x="4228628" y="45719"/>
                </a:cubicBezTo>
                <a:cubicBezTo>
                  <a:pt x="4245540" y="23510"/>
                  <a:pt x="4270232" y="17505"/>
                  <a:pt x="4278086" y="0"/>
                </a:cubicBezTo>
              </a:path>
            </a:pathLst>
          </a:custGeom>
          <a:ln w="57150">
            <a:solidFill>
              <a:srgbClr val="8AB833"/>
            </a:solidFill>
            <a:extLst>
              <a:ext uri="{C807C97D-BFC1-408E-A445-0C87EB9F89A2}">
                <ask:lineSketchStyleProps xmlns:ask="http://schemas.microsoft.com/office/drawing/2018/sketchyshapes" sd="563680954">
                  <a:custGeom>
                    <a:avLst/>
                    <a:gdLst>
                      <a:gd name="connsiteX0" fmla="*/ 0 w 5649686"/>
                      <a:gd name="connsiteY0" fmla="*/ 21771 h 21771"/>
                      <a:gd name="connsiteX1" fmla="*/ 5584372 w 5649686"/>
                      <a:gd name="connsiteY1" fmla="*/ 21771 h 21771"/>
                      <a:gd name="connsiteX2" fmla="*/ 5649686 w 5649686"/>
                      <a:gd name="connsiteY2" fmla="*/ 0 h 21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649686" h="21771">
                        <a:moveTo>
                          <a:pt x="0" y="21771"/>
                        </a:moveTo>
                        <a:lnTo>
                          <a:pt x="5584372" y="21771"/>
                        </a:lnTo>
                        <a:lnTo>
                          <a:pt x="5649686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90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C:\Users\elite\Desktop\photo meknes\20171130_115044.jpg"/>
          <p:cNvPicPr>
            <a:picLocks noChangeAspect="1" noChangeArrowheads="1"/>
          </p:cNvPicPr>
          <p:nvPr/>
        </p:nvPicPr>
        <p:blipFill>
          <a:blip r:embed="rId2">
            <a:lum bright="66000" contrast="-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29" y="-1"/>
            <a:ext cx="1214033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ext Box 12"/>
          <p:cNvSpPr txBox="1">
            <a:spLocks noChangeArrowheads="1"/>
          </p:cNvSpPr>
          <p:nvPr/>
        </p:nvSpPr>
        <p:spPr bwMode="auto">
          <a:xfrm>
            <a:off x="6953250" y="786746"/>
            <a:ext cx="30241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ar-MA" altLang="fr-FR" sz="6600" b="1">
                <a:solidFill>
                  <a:srgbClr val="FF6600"/>
                </a:solidFill>
                <a:latin typeface="Calibri" panose="020F0502020204030204" pitchFamily="34" charset="0"/>
              </a:rPr>
              <a:t>شكرا</a:t>
            </a:r>
            <a:endParaRPr lang="fr-FR" altLang="fr-FR" sz="6600" b="1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91140" name="Text Box 11"/>
          <p:cNvSpPr txBox="1">
            <a:spLocks noChangeArrowheads="1"/>
          </p:cNvSpPr>
          <p:nvPr/>
        </p:nvSpPr>
        <p:spPr bwMode="auto">
          <a:xfrm>
            <a:off x="8593791" y="1313736"/>
            <a:ext cx="3887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4800" dirty="0">
                <a:solidFill>
                  <a:srgbClr val="FF6600"/>
                </a:solidFill>
                <a:latin typeface="Calibri" panose="020F0502020204030204" pitchFamily="34" charset="0"/>
              </a:rPr>
              <a:t>Merci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2490788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798" y="-1"/>
            <a:ext cx="2279205" cy="35782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6F9D828-FFE5-191B-6621-DB44F5770780}"/>
              </a:ext>
            </a:extLst>
          </p:cNvPr>
          <p:cNvSpPr txBox="1"/>
          <p:nvPr/>
        </p:nvSpPr>
        <p:spPr>
          <a:xfrm>
            <a:off x="6953250" y="3578224"/>
            <a:ext cx="33706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Acknowledgements :</a:t>
            </a:r>
          </a:p>
          <a:p>
            <a:pPr marL="285750" indent="-285750">
              <a:buFontTx/>
              <a:buChar char="-"/>
            </a:pPr>
            <a:r>
              <a:rPr lang="en-GB" sz="2000" b="1" dirty="0"/>
              <a:t>Mr Abderrahmane Aitlhaj</a:t>
            </a:r>
          </a:p>
          <a:p>
            <a:pPr marL="285750" indent="-285750">
              <a:buFontTx/>
              <a:buChar char="-"/>
            </a:pPr>
            <a:r>
              <a:rPr lang="en-GB" sz="2000" b="1" dirty="0"/>
              <a:t>Dr Abdelaziz Mimouni</a:t>
            </a:r>
          </a:p>
          <a:p>
            <a:pPr marL="285750" indent="-285750">
              <a:buFontTx/>
              <a:buChar char="-"/>
            </a:pPr>
            <a:r>
              <a:rPr lang="en-GB" sz="2000" b="1" dirty="0"/>
              <a:t>Dr Rachid Bouharroud </a:t>
            </a:r>
          </a:p>
          <a:p>
            <a:pPr marL="285750" indent="-285750">
              <a:buFontTx/>
              <a:buChar char="-"/>
            </a:pPr>
            <a:r>
              <a:rPr lang="en-GB" sz="2000" b="1" dirty="0"/>
              <a:t>Dr Jamal Hallam </a:t>
            </a:r>
          </a:p>
          <a:p>
            <a:pPr marL="285750" indent="-285750">
              <a:buFontTx/>
              <a:buChar char="-"/>
            </a:pPr>
            <a:r>
              <a:rPr lang="en-GB" sz="2000" b="1" dirty="0"/>
              <a:t>Dr Imane Thami Alami</a:t>
            </a:r>
          </a:p>
          <a:p>
            <a:pPr marL="285750" indent="-285750">
              <a:buFontTx/>
              <a:buChar char="-"/>
            </a:pPr>
            <a:r>
              <a:rPr lang="en-GB" sz="2000" b="1" dirty="0"/>
              <a:t>Dr Driss Iraqi</a:t>
            </a:r>
          </a:p>
          <a:p>
            <a:pPr marL="285750" indent="-285750">
              <a:buFontTx/>
              <a:buChar char="-"/>
            </a:pPr>
            <a:r>
              <a:rPr lang="en-GB" sz="2000" b="1" dirty="0"/>
              <a:t>Dr Rachid Mentag</a:t>
            </a:r>
          </a:p>
          <a:p>
            <a:pPr marL="285750" indent="-285750">
              <a:buFontTx/>
              <a:buChar char="-"/>
            </a:pPr>
            <a:r>
              <a:rPr lang="en-GB" sz="2000" b="1" dirty="0"/>
              <a:t>Dr Mariem </a:t>
            </a:r>
            <a:r>
              <a:rPr lang="en-GB" sz="2000" b="1" dirty="0" err="1"/>
              <a:t>Mdarhri</a:t>
            </a:r>
            <a:r>
              <a:rPr lang="en-GB" sz="2000" b="1" dirty="0"/>
              <a:t> Alaoui</a:t>
            </a:r>
          </a:p>
          <a:p>
            <a:pPr marL="285750" indent="-285750">
              <a:buFontTx/>
              <a:buChar char="-"/>
            </a:pPr>
            <a:r>
              <a:rPr lang="en-GB" sz="2000" b="1" dirty="0"/>
              <a:t>Dr Rabha </a:t>
            </a:r>
            <a:r>
              <a:rPr lang="en-GB" sz="2000" b="1" dirty="0" err="1"/>
              <a:t>Abdelwahad</a:t>
            </a:r>
            <a:endParaRPr lang="en-GB" b="1" dirty="0"/>
          </a:p>
        </p:txBody>
      </p:sp>
      <p:sp>
        <p:nvSpPr>
          <p:cNvPr id="3" name="Text Box 11">
            <a:extLst>
              <a:ext uri="{FF2B5EF4-FFF2-40B4-BE49-F238E27FC236}">
                <a16:creationId xmlns:a16="http://schemas.microsoft.com/office/drawing/2014/main" id="{84B02A88-A65B-D7F4-542D-5D2AA646C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0" y="2256224"/>
            <a:ext cx="3887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4800" dirty="0" err="1">
                <a:solidFill>
                  <a:srgbClr val="FF6600"/>
                </a:solidFill>
                <a:latin typeface="Calibri" panose="020F0502020204030204" pitchFamily="34" charset="0"/>
              </a:rPr>
              <a:t>Thank</a:t>
            </a:r>
            <a:r>
              <a:rPr lang="fr-FR" altLang="fr-FR" sz="4800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fr-FR" altLang="fr-FR" sz="4800" dirty="0" err="1">
                <a:solidFill>
                  <a:srgbClr val="FF6600"/>
                </a:solidFill>
                <a:latin typeface="Calibri" panose="020F0502020204030204" pitchFamily="34" charset="0"/>
              </a:rPr>
              <a:t>you</a:t>
            </a:r>
            <a:endParaRPr lang="fr-FR" altLang="fr-FR" sz="4800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BB1714-3D79-30FE-C77E-1378A7CF5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209" y="5170962"/>
            <a:ext cx="4959927" cy="7411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E7BD699-14BB-98A9-10AB-F5C24CE59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0" y="26737"/>
            <a:ext cx="1156047" cy="1156047"/>
          </a:xfrm>
          <a:prstGeom prst="rect">
            <a:avLst/>
          </a:prstGeom>
        </p:spPr>
      </p:pic>
      <p:pic>
        <p:nvPicPr>
          <p:cNvPr id="11" name="Picture 4" descr="CONGRES INTERNATIONAL SUR L’ARGANIER">
            <a:extLst>
              <a:ext uri="{FF2B5EF4-FFF2-40B4-BE49-F238E27FC236}">
                <a16:creationId xmlns:a16="http://schemas.microsoft.com/office/drawing/2014/main" id="{42F08C45-CAEE-443C-9F87-A4DE23A0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035" y="261886"/>
            <a:ext cx="2572304" cy="77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C:\Users\user\Documents\dic\logo inra (réduitl).jpg">
            <a:extLst>
              <a:ext uri="{FF2B5EF4-FFF2-40B4-BE49-F238E27FC236}">
                <a16:creationId xmlns:a16="http://schemas.microsoft.com/office/drawing/2014/main" id="{20EFD902-F43D-AAC2-FB0B-52A5DD44DD1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452" y="5690688"/>
            <a:ext cx="1500548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4">
            <a:extLst>
              <a:ext uri="{FF2B5EF4-FFF2-40B4-BE49-F238E27FC236}">
                <a16:creationId xmlns:a16="http://schemas.microsoft.com/office/drawing/2014/main" id="{11A97170-68FA-0C7E-1C53-B72E58D6E2C8}"/>
              </a:ext>
            </a:extLst>
          </p:cNvPr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490" y="6040203"/>
            <a:ext cx="1979760" cy="708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6906020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fr-FR" sz="5400" dirty="0"/>
              <a:t>Argan in Morocco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483352" cy="3949995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The argan tree: endemic species of Morocco, vital for the local ecosystem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The argan tree plays an ecological and economic role  in semi-arid areas.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Diverse Applications: human and animal food, cosmetics, energy production</a:t>
            </a:r>
            <a:endParaRPr lang="fr-FR" sz="2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Economics Impact:  argan industry sustains a vast network of livelihoods, with over 150,000 households directly involved, supported by 850 cooperatives and more than 500 private companies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Land Utilization : 9% share of the National agricultural land 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Economic value:   4 000 to 5 000 T of argan oil 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Export Dynamics: In 2023, 660 T of argan oil for 25 Mi USD</a:t>
            </a:r>
            <a:endParaRPr lang="en-GB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2D8993-C149-DD1F-CD4C-E7D0286C4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72" y="1110343"/>
            <a:ext cx="5187757" cy="242843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9D137D-0CD2-82C1-8433-D172EF3DEF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8"/>
          <a:stretch/>
        </p:blipFill>
        <p:spPr>
          <a:xfrm>
            <a:off x="6676072" y="4162400"/>
            <a:ext cx="5187757" cy="24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/>
              <a:t>Argan Biosphere Reserve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5483352" cy="3584870"/>
          </a:xfrm>
        </p:spPr>
        <p:txBody>
          <a:bodyPr>
            <a:normAutofit fontScale="85000" lnSpcReduction="20000"/>
          </a:bodyPr>
          <a:lstStyle/>
          <a:p>
            <a:r>
              <a:rPr lang="en-US" sz="2400" i="1" u="sng" dirty="0"/>
              <a:t>Argania</a:t>
            </a:r>
            <a:r>
              <a:rPr lang="en-US" sz="2400" i="1" dirty="0"/>
              <a:t> </a:t>
            </a:r>
            <a:r>
              <a:rPr lang="en-US" sz="2400" i="1" u="sng" dirty="0"/>
              <a:t>spinosa</a:t>
            </a:r>
            <a:r>
              <a:rPr lang="en-US" sz="2400" i="1" dirty="0"/>
              <a:t> </a:t>
            </a:r>
            <a:r>
              <a:rPr lang="en-US" sz="2400" dirty="0"/>
              <a:t>an endemic species </a:t>
            </a:r>
          </a:p>
          <a:p>
            <a:r>
              <a:rPr lang="en-US" sz="2400" dirty="0"/>
              <a:t>A Biosphere Reserve in 1998</a:t>
            </a:r>
          </a:p>
          <a:p>
            <a:r>
              <a:rPr lang="en-US" sz="2400" dirty="0"/>
              <a:t>830.000 ha</a:t>
            </a:r>
          </a:p>
          <a:p>
            <a:r>
              <a:rPr lang="en-US" sz="2400" dirty="0"/>
              <a:t>+3 million inhabitants </a:t>
            </a:r>
          </a:p>
          <a:p>
            <a:r>
              <a:rPr lang="en-US" sz="2400" dirty="0"/>
              <a:t>A  Globally Important Agricultural Heritage Systems (GIAHS) in 2018</a:t>
            </a:r>
          </a:p>
          <a:p>
            <a:r>
              <a:rPr lang="en-US" sz="2400" dirty="0"/>
              <a:t>11 Ecosystems : Rich Biodiversity with high endemism (1 240 plant species, 660 Animal species)</a:t>
            </a:r>
          </a:p>
          <a:p>
            <a:r>
              <a:rPr lang="en-US" sz="2400" dirty="0"/>
              <a:t>High agricultural farming system </a:t>
            </a:r>
            <a:r>
              <a:rPr lang="en-US" sz="2400" b="1" dirty="0"/>
              <a:t>diversity</a:t>
            </a:r>
            <a:r>
              <a:rPr lang="en-US" sz="2400" dirty="0"/>
              <a:t> (</a:t>
            </a:r>
            <a:r>
              <a:rPr lang="en-US" sz="2400" dirty="0" err="1"/>
              <a:t>agro</a:t>
            </a:r>
            <a:r>
              <a:rPr lang="en-US" sz="2400" dirty="0"/>
              <a:t>-</a:t>
            </a:r>
            <a:r>
              <a:rPr lang="en-US" sz="2400" dirty="0" err="1"/>
              <a:t>sylvo</a:t>
            </a:r>
            <a:r>
              <a:rPr lang="en-US" sz="2400" dirty="0"/>
              <a:t>-pastoral) mainly on terraces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corridor against desertification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54BA868-0516-F095-DE32-70F77E28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86" y="974253"/>
            <a:ext cx="5371042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3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 dirty="0"/>
              <a:t>Biology of Argan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5483352" cy="3584870"/>
          </a:xfrm>
        </p:spPr>
        <p:txBody>
          <a:bodyPr>
            <a:normAutofit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2300" dirty="0"/>
              <a:t>Species : </a:t>
            </a:r>
            <a:r>
              <a:rPr lang="fr-FR" sz="2300" i="1" dirty="0" err="1"/>
              <a:t>Argania</a:t>
            </a:r>
            <a:r>
              <a:rPr lang="fr-FR" sz="2300" i="1" dirty="0"/>
              <a:t> </a:t>
            </a:r>
            <a:r>
              <a:rPr lang="fr-FR" sz="2300" i="1" dirty="0" err="1"/>
              <a:t>spinosa</a:t>
            </a:r>
            <a:r>
              <a:rPr lang="fr-FR" sz="2300" dirty="0"/>
              <a:t>, </a:t>
            </a:r>
            <a:r>
              <a:rPr lang="fr-FR" sz="2300" dirty="0" err="1"/>
              <a:t>Sapotaceae</a:t>
            </a:r>
            <a:r>
              <a:rPr lang="fr-FR" sz="2300" dirty="0"/>
              <a:t> </a:t>
            </a:r>
            <a:r>
              <a:rPr lang="fr-FR" sz="2300" dirty="0" err="1"/>
              <a:t>family</a:t>
            </a:r>
            <a:r>
              <a:rPr lang="fr-FR" sz="2300" dirty="0"/>
              <a:t>, o</a:t>
            </a:r>
            <a:r>
              <a:rPr lang="en-GB" sz="2300" dirty="0"/>
              <a:t>ne species?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2300" dirty="0"/>
              <a:t>Life span : up to 200 years,</a:t>
            </a:r>
            <a:r>
              <a:rPr lang="en-US" sz="2300" dirty="0"/>
              <a:t> showcasing its longevity and resilience</a:t>
            </a:r>
            <a:r>
              <a:rPr lang="en-GB" sz="2300" dirty="0"/>
              <a:t>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2300" dirty="0"/>
              <a:t>Physiology :  tolerant to drought (100 mm of rainfall) and survive temperatures up to  </a:t>
            </a:r>
            <a:r>
              <a:rPr lang="fr-FR" sz="2300" dirty="0"/>
              <a:t>50°C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2300" dirty="0"/>
              <a:t>Multiplication by seed, relative recalcitrance to vegetative multiplication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9C645C-59AD-6E49-2975-CEE301F79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312" y="2564785"/>
            <a:ext cx="5237456" cy="39280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4C4855A-012A-FBE3-F6F4-B38077EBC0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5" r="-2" b="15"/>
          <a:stretch/>
        </p:blipFill>
        <p:spPr>
          <a:xfrm>
            <a:off x="6520311" y="494913"/>
            <a:ext cx="5237457" cy="19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7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 dirty="0"/>
              <a:t>Argan: ecosystem biodiversity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5483352" cy="3584870"/>
          </a:xfrm>
        </p:spPr>
        <p:txBody>
          <a:bodyPr>
            <a:normAutofit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The tree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The other plants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The goats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The insects / the pollinators 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The lichens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The soil microorganism / Mycorrhizae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C4855A-012A-FBE3-F6F4-B38077EBC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5" r="-2" b="15"/>
          <a:stretch/>
        </p:blipFill>
        <p:spPr>
          <a:xfrm>
            <a:off x="6520311" y="494913"/>
            <a:ext cx="5237457" cy="1934020"/>
          </a:xfrm>
          <a:prstGeom prst="rect">
            <a:avLst/>
          </a:prstGeom>
        </p:spPr>
      </p:pic>
      <p:pic>
        <p:nvPicPr>
          <p:cNvPr id="3" name="Picture 4" descr="http://www.ecosysaction.org/fr/les-expeditions-de-boopy/tandafrika/photos/1281398-1680319.jpg">
            <a:extLst>
              <a:ext uri="{FF2B5EF4-FFF2-40B4-BE49-F238E27FC236}">
                <a16:creationId xmlns:a16="http://schemas.microsoft.com/office/drawing/2014/main" id="{D60B417A-77BB-5F02-8191-817FBAA7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10" y="2572812"/>
            <a:ext cx="5237457" cy="393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5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Argan tree diversity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6"/>
            <a:ext cx="5483352" cy="3584870"/>
          </a:xfrm>
        </p:spPr>
        <p:txBody>
          <a:bodyPr>
            <a:normAutofit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endParaRPr lang="en-US" sz="2300" dirty="0"/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Tree shape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Presence of spines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Leaf shape and size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Fruit/Seed/nut size and shape</a:t>
            </a: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endParaRPr lang="en-US" sz="2300" dirty="0"/>
          </a:p>
        </p:txBody>
      </p:sp>
      <p:pic>
        <p:nvPicPr>
          <p:cNvPr id="4" name="Picture 5" descr="C:\Users\Naima\Desktop\NOMBRE DE C.png">
            <a:extLst>
              <a:ext uri="{FF2B5EF4-FFF2-40B4-BE49-F238E27FC236}">
                <a16:creationId xmlns:a16="http://schemas.microsoft.com/office/drawing/2014/main" id="{F1BCA838-5017-1E3C-A1A5-6E57ACA3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783" y="3780263"/>
            <a:ext cx="2963988" cy="70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Naima\Desktop\forme de fruit2.png">
            <a:extLst>
              <a:ext uri="{FF2B5EF4-FFF2-40B4-BE49-F238E27FC236}">
                <a16:creationId xmlns:a16="http://schemas.microsoft.com/office/drawing/2014/main" id="{F581C79E-55B0-A9D6-00DC-25F24115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604" y="3477002"/>
            <a:ext cx="3658918" cy="1382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>
            <a:extLst>
              <a:ext uri="{FF2B5EF4-FFF2-40B4-BE49-F238E27FC236}">
                <a16:creationId xmlns:a16="http://schemas.microsoft.com/office/drawing/2014/main" id="{0FABE641-40B5-2673-858D-5585B227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3" t="29449" r="30557" b="25179"/>
          <a:stretch>
            <a:fillRect/>
          </a:stretch>
        </p:blipFill>
        <p:spPr bwMode="auto">
          <a:xfrm>
            <a:off x="8054909" y="4959726"/>
            <a:ext cx="3705113" cy="153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Documents and Settings\Administrateur\Bureau\PP.JPG">
            <a:extLst>
              <a:ext uri="{FF2B5EF4-FFF2-40B4-BE49-F238E27FC236}">
                <a16:creationId xmlns:a16="http://schemas.microsoft.com/office/drawing/2014/main" id="{D0D014F6-883F-9697-9E6A-D31BB02E6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5" r="16544"/>
          <a:stretch>
            <a:fillRect/>
          </a:stretch>
        </p:blipFill>
        <p:spPr bwMode="auto">
          <a:xfrm>
            <a:off x="7403598" y="1485482"/>
            <a:ext cx="2049397" cy="178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CA59761-94B2-D0EF-2C23-A5D843CA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" r="1999" b="4034"/>
          <a:stretch>
            <a:fillRect/>
          </a:stretch>
        </p:blipFill>
        <p:spPr bwMode="auto">
          <a:xfrm>
            <a:off x="9641332" y="1485482"/>
            <a:ext cx="2435439" cy="178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ELMOUSADIK\Documents\PC PORTABLE\Nouveau dossier (4)\Photos\photos reg nat artif doutama\photos reg nat artif doutama\100_1080.JPG">
            <a:extLst>
              <a:ext uri="{FF2B5EF4-FFF2-40B4-BE49-F238E27FC236}">
                <a16:creationId xmlns:a16="http://schemas.microsoft.com/office/drawing/2014/main" id="{361A1D24-DD72-E1D9-6D34-9AD70C6C8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21390"/>
          <a:stretch>
            <a:fillRect/>
          </a:stretch>
        </p:blipFill>
        <p:spPr bwMode="auto">
          <a:xfrm>
            <a:off x="5397108" y="1476713"/>
            <a:ext cx="1817731" cy="179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">
            <a:extLst>
              <a:ext uri="{FF2B5EF4-FFF2-40B4-BE49-F238E27FC236}">
                <a16:creationId xmlns:a16="http://schemas.microsoft.com/office/drawing/2014/main" id="{E8E29620-830B-0A51-E5A5-0DEF44C5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" t="656" r="30365" b="76222"/>
          <a:stretch>
            <a:fillRect/>
          </a:stretch>
        </p:blipFill>
        <p:spPr bwMode="auto">
          <a:xfrm>
            <a:off x="1811804" y="5425038"/>
            <a:ext cx="5871387" cy="123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1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25A81C-0749-687A-B665-8AFDD477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365125"/>
            <a:ext cx="4797552" cy="2063808"/>
          </a:xfrm>
        </p:spPr>
        <p:txBody>
          <a:bodyPr anchor="b">
            <a:normAutofit/>
          </a:bodyPr>
          <a:lstStyle/>
          <a:p>
            <a:r>
              <a:rPr lang="en-US" dirty="0"/>
              <a:t>The genetics : more than one species ?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57B6E6-36B2-7C63-A669-4D8D2D5FA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2908006"/>
            <a:ext cx="3765042" cy="3584870"/>
          </a:xfrm>
        </p:spPr>
        <p:txBody>
          <a:bodyPr>
            <a:normAutofit/>
          </a:bodyPr>
          <a:lstStyle/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2300" dirty="0"/>
              <a:t>Cytogenetics studies have shown that there could be three variants or putative species of Agran based on:</a:t>
            </a:r>
          </a:p>
          <a:p>
            <a:pPr lvl="1">
              <a:defRPr/>
            </a:pPr>
            <a:r>
              <a:rPr lang="en-US" sz="1900" dirty="0"/>
              <a:t>Chromosome numbers , Flow cytometry and Cross pollination studies </a:t>
            </a:r>
          </a:p>
          <a:p>
            <a:pPr lvl="1">
              <a:defRPr/>
            </a:pPr>
            <a:r>
              <a:rPr lang="en-US" sz="1900" dirty="0"/>
              <a:t>Potential Impact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05CF7F-F599-4DB6-0C3D-3C79D46C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78" y="2948226"/>
            <a:ext cx="7623122" cy="31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042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285750" indent="-285750" algn="l">
          <a:lnSpc>
            <a:spcPct val="200000"/>
          </a:lnSpc>
          <a:buFont typeface="Arial" panose="020B0604020202020204" pitchFamily="34" charset="0"/>
          <a:buChar char="•"/>
          <a:defRPr sz="1600" dirty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11437</TotalTime>
  <Words>1752</Words>
  <Application>Microsoft Office PowerPoint</Application>
  <PresentationFormat>Grand écran</PresentationFormat>
  <Paragraphs>228</Paragraphs>
  <Slides>36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36</vt:i4>
      </vt:variant>
    </vt:vector>
  </HeadingPairs>
  <TitlesOfParts>
    <vt:vector size="38" baseType="lpstr">
      <vt:lpstr>Thème Office</vt:lpstr>
      <vt:lpstr>1_Thème Office</vt:lpstr>
      <vt:lpstr>Impact of climate change on the argan tree and the argan ecosystem: scientific evidence and strategic implication </vt:lpstr>
      <vt:lpstr>Outline</vt:lpstr>
      <vt:lpstr>The Argan Tree</vt:lpstr>
      <vt:lpstr>Argan in Morocco</vt:lpstr>
      <vt:lpstr>Argan Biosphere Reserve</vt:lpstr>
      <vt:lpstr>Biology of Argan</vt:lpstr>
      <vt:lpstr>Argan: ecosystem biodiversity</vt:lpstr>
      <vt:lpstr>The Argan tree diversity</vt:lpstr>
      <vt:lpstr>The genetics : more than one species ?</vt:lpstr>
      <vt:lpstr>Genetic/Genomic of Argan</vt:lpstr>
      <vt:lpstr>Biodiversity of lichens &amp; entomofauna of Biodiversity of lichens &amp; entomofauna of the “Argan tree” ecosystem</vt:lpstr>
      <vt:lpstr>Themnotorax Ant</vt:lpstr>
      <vt:lpstr>Climate change</vt:lpstr>
      <vt:lpstr>History of drought years - 1900-2023</vt:lpstr>
      <vt:lpstr>Temperature evolution in Morocco 1982-2023</vt:lpstr>
      <vt:lpstr>Deviation of the Average Temperature in Morocco</vt:lpstr>
      <vt:lpstr>The impact of Climate change</vt:lpstr>
      <vt:lpstr>The impact of CC on the environment and socio-economics </vt:lpstr>
      <vt:lpstr>CC impacts in the mountainous areas </vt:lpstr>
      <vt:lpstr>Impact of CC on Argan distribution</vt:lpstr>
      <vt:lpstr>Adaptation strategies</vt:lpstr>
      <vt:lpstr>Adaptation strategies</vt:lpstr>
      <vt:lpstr>Reforestation program</vt:lpstr>
      <vt:lpstr>Establishing argan orchards in degraded environments</vt:lpstr>
      <vt:lpstr>Arganiculture</vt:lpstr>
      <vt:lpstr>Présentation PowerPoint</vt:lpstr>
      <vt:lpstr>Optimized growing conditions</vt:lpstr>
      <vt:lpstr>Mass production of registered varieties by grafting and cuttings</vt:lpstr>
      <vt:lpstr>Somatic Embryogenesis</vt:lpstr>
      <vt:lpstr>Carbon sequestration</vt:lpstr>
      <vt:lpstr>Evaluation of the CO2 sequestration potential of an argan orchard</vt:lpstr>
      <vt:lpstr>Average potential for CO2 sequestration in the biomass of argan plants as a function of age on the 50,000 hectares of argan farming planned by 2030 </vt:lpstr>
      <vt:lpstr>Présentation PowerPoint</vt:lpstr>
      <vt:lpstr>Carbon footprint of the argan sector</vt:lpstr>
      <vt:lpstr> Perspective / Key messages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Faouzi bekkaoui</cp:lastModifiedBy>
  <cp:revision>195</cp:revision>
  <cp:lastPrinted>2024-05-06T07:27:49Z</cp:lastPrinted>
  <dcterms:created xsi:type="dcterms:W3CDTF">2024-01-05T08:39:48Z</dcterms:created>
  <dcterms:modified xsi:type="dcterms:W3CDTF">2024-06-25T08:59:43Z</dcterms:modified>
</cp:coreProperties>
</file>